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9"/>
  </p:notesMasterIdLst>
  <p:sldIdLst>
    <p:sldId id="256" r:id="rId2"/>
    <p:sldId id="258" r:id="rId3"/>
    <p:sldId id="353" r:id="rId4"/>
    <p:sldId id="354" r:id="rId5"/>
    <p:sldId id="355" r:id="rId6"/>
    <p:sldId id="352" r:id="rId7"/>
    <p:sldId id="356" r:id="rId8"/>
    <p:sldId id="357" r:id="rId9"/>
    <p:sldId id="263" r:id="rId10"/>
    <p:sldId id="317" r:id="rId11"/>
    <p:sldId id="358" r:id="rId12"/>
    <p:sldId id="342" r:id="rId13"/>
    <p:sldId id="343" r:id="rId14"/>
    <p:sldId id="319" r:id="rId15"/>
    <p:sldId id="300" r:id="rId16"/>
    <p:sldId id="329" r:id="rId17"/>
    <p:sldId id="359" r:id="rId18"/>
    <p:sldId id="360" r:id="rId19"/>
    <p:sldId id="361" r:id="rId20"/>
    <p:sldId id="309" r:id="rId21"/>
    <p:sldId id="362" r:id="rId22"/>
    <p:sldId id="363" r:id="rId23"/>
    <p:sldId id="365" r:id="rId24"/>
    <p:sldId id="366" r:id="rId25"/>
    <p:sldId id="350" r:id="rId26"/>
    <p:sldId id="367" r:id="rId27"/>
    <p:sldId id="351" r:id="rId28"/>
  </p:sldIdLst>
  <p:sldSz cx="12195175" cy="6859588"/>
  <p:notesSz cx="6858000" cy="9144000"/>
  <p:defaultTextStyle>
    <a:defPPr>
      <a:defRPr lang="de-DE"/>
    </a:defPPr>
    <a:lvl1pPr marL="0" algn="l" defTabSz="914091" rtl="0" eaLnBrk="1" latinLnBrk="0" hangingPunct="1">
      <a:defRPr sz="1800" kern="1200">
        <a:solidFill>
          <a:schemeClr val="tx1"/>
        </a:solidFill>
        <a:latin typeface="+mn-lt"/>
        <a:ea typeface="+mn-ea"/>
        <a:cs typeface="+mn-cs"/>
      </a:defRPr>
    </a:lvl1pPr>
    <a:lvl2pPr marL="457045" algn="l" defTabSz="914091" rtl="0" eaLnBrk="1" latinLnBrk="0" hangingPunct="1">
      <a:defRPr sz="1800" kern="1200">
        <a:solidFill>
          <a:schemeClr val="tx1"/>
        </a:solidFill>
        <a:latin typeface="+mn-lt"/>
        <a:ea typeface="+mn-ea"/>
        <a:cs typeface="+mn-cs"/>
      </a:defRPr>
    </a:lvl2pPr>
    <a:lvl3pPr marL="914091" algn="l" defTabSz="914091" rtl="0" eaLnBrk="1" latinLnBrk="0" hangingPunct="1">
      <a:defRPr sz="1800" kern="1200">
        <a:solidFill>
          <a:schemeClr val="tx1"/>
        </a:solidFill>
        <a:latin typeface="+mn-lt"/>
        <a:ea typeface="+mn-ea"/>
        <a:cs typeface="+mn-cs"/>
      </a:defRPr>
    </a:lvl3pPr>
    <a:lvl4pPr marL="1371136" algn="l" defTabSz="914091" rtl="0" eaLnBrk="1" latinLnBrk="0" hangingPunct="1">
      <a:defRPr sz="1800" kern="1200">
        <a:solidFill>
          <a:schemeClr val="tx1"/>
        </a:solidFill>
        <a:latin typeface="+mn-lt"/>
        <a:ea typeface="+mn-ea"/>
        <a:cs typeface="+mn-cs"/>
      </a:defRPr>
    </a:lvl4pPr>
    <a:lvl5pPr marL="1828181" algn="l" defTabSz="914091" rtl="0" eaLnBrk="1" latinLnBrk="0" hangingPunct="1">
      <a:defRPr sz="1800" kern="1200">
        <a:solidFill>
          <a:schemeClr val="tx1"/>
        </a:solidFill>
        <a:latin typeface="+mn-lt"/>
        <a:ea typeface="+mn-ea"/>
        <a:cs typeface="+mn-cs"/>
      </a:defRPr>
    </a:lvl5pPr>
    <a:lvl6pPr marL="2285226" algn="l" defTabSz="914091" rtl="0" eaLnBrk="1" latinLnBrk="0" hangingPunct="1">
      <a:defRPr sz="1800" kern="1200">
        <a:solidFill>
          <a:schemeClr val="tx1"/>
        </a:solidFill>
        <a:latin typeface="+mn-lt"/>
        <a:ea typeface="+mn-ea"/>
        <a:cs typeface="+mn-cs"/>
      </a:defRPr>
    </a:lvl6pPr>
    <a:lvl7pPr marL="2742271" algn="l" defTabSz="914091" rtl="0" eaLnBrk="1" latinLnBrk="0" hangingPunct="1">
      <a:defRPr sz="1800" kern="1200">
        <a:solidFill>
          <a:schemeClr val="tx1"/>
        </a:solidFill>
        <a:latin typeface="+mn-lt"/>
        <a:ea typeface="+mn-ea"/>
        <a:cs typeface="+mn-cs"/>
      </a:defRPr>
    </a:lvl7pPr>
    <a:lvl8pPr marL="3199318" algn="l" defTabSz="914091" rtl="0" eaLnBrk="1" latinLnBrk="0" hangingPunct="1">
      <a:defRPr sz="1800" kern="1200">
        <a:solidFill>
          <a:schemeClr val="tx1"/>
        </a:solidFill>
        <a:latin typeface="+mn-lt"/>
        <a:ea typeface="+mn-ea"/>
        <a:cs typeface="+mn-cs"/>
      </a:defRPr>
    </a:lvl8pPr>
    <a:lvl9pPr marL="3656362" algn="l" defTabSz="9140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gel, Katja" initials="WK" lastIdx="4" clrIdx="0">
    <p:extLst>
      <p:ext uri="{19B8F6BF-5375-455C-9EA6-DF929625EA0E}">
        <p15:presenceInfo xmlns:p15="http://schemas.microsoft.com/office/powerpoint/2012/main" userId="S-1-5-21-1156737867-681972312-1097073633-4019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DA0000"/>
    <a:srgbClr val="888888"/>
    <a:srgbClr val="FF9B9B"/>
    <a:srgbClr val="8E0000"/>
    <a:srgbClr val="E7BE0F"/>
    <a:srgbClr val="F2E8D6"/>
    <a:srgbClr val="996633"/>
    <a:srgbClr val="D5F4FF"/>
    <a:srgbClr val="CD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9979C-0EAA-4447-B1ED-27404F251593}" v="63" dt="2023-09-14T21:33:39.051"/>
    <p1510:client id="{18AE33EB-6F23-4360-AE2D-61878FDEAE3B}" v="16" dt="2023-09-13T14:39:58.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6374" autoAdjust="0"/>
  </p:normalViewPr>
  <p:slideViewPr>
    <p:cSldViewPr snapToGrid="0">
      <p:cViewPr varScale="1">
        <p:scale>
          <a:sx n="107" d="100"/>
          <a:sy n="107" d="100"/>
        </p:scale>
        <p:origin x="678" y="96"/>
      </p:cViewPr>
      <p:guideLst>
        <p:guide orient="horz" pos="2161"/>
        <p:guide pos="3842"/>
      </p:guideLst>
    </p:cSldViewPr>
  </p:slid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taç PAÇAL" userId="0393e7ca642a9080" providerId="Windows Live" clId="Web-{18AE33EB-6F23-4360-AE2D-61878FDEAE3B}"/>
    <pc:docChg chg="modSld">
      <pc:chgData name="Aytaç PAÇAL" userId="0393e7ca642a9080" providerId="Windows Live" clId="Web-{18AE33EB-6F23-4360-AE2D-61878FDEAE3B}" dt="2023-09-13T14:39:57.135" v="14" actId="20577"/>
      <pc:docMkLst>
        <pc:docMk/>
      </pc:docMkLst>
      <pc:sldChg chg="delSp modSp">
        <pc:chgData name="Aytaç PAÇAL" userId="0393e7ca642a9080" providerId="Windows Live" clId="Web-{18AE33EB-6F23-4360-AE2D-61878FDEAE3B}" dt="2023-09-13T14:39:57.135" v="14" actId="20577"/>
        <pc:sldMkLst>
          <pc:docMk/>
          <pc:sldMk cId="3246381880" sldId="309"/>
        </pc:sldMkLst>
        <pc:spChg chg="mod">
          <ac:chgData name="Aytaç PAÇAL" userId="0393e7ca642a9080" providerId="Windows Live" clId="Web-{18AE33EB-6F23-4360-AE2D-61878FDEAE3B}" dt="2023-09-13T14:39:57.135" v="14" actId="20577"/>
          <ac:spMkLst>
            <pc:docMk/>
            <pc:sldMk cId="3246381880" sldId="309"/>
            <ac:spMk id="34" creationId="{DD1C2C48-2902-441E-8E0C-6D21AAE28584}"/>
          </ac:spMkLst>
        </pc:spChg>
        <pc:picChg chg="del">
          <ac:chgData name="Aytaç PAÇAL" userId="0393e7ca642a9080" providerId="Windows Live" clId="Web-{18AE33EB-6F23-4360-AE2D-61878FDEAE3B}" dt="2023-09-13T14:39:44.291" v="0"/>
          <ac:picMkLst>
            <pc:docMk/>
            <pc:sldMk cId="3246381880" sldId="309"/>
            <ac:picMk id="37" creationId="{2AC356DC-0951-4404-A43B-376582DEDC3A}"/>
          </ac:picMkLst>
        </pc:picChg>
      </pc:sldChg>
    </pc:docChg>
  </pc:docChgLst>
  <pc:docChgLst>
    <pc:chgData name="Aytaç PAÇAL" userId="0393e7ca642a9080" providerId="Windows Live" clId="Web-{0789979C-0EAA-4447-B1ED-27404F251593}"/>
    <pc:docChg chg="modSld">
      <pc:chgData name="Aytaç PAÇAL" userId="0393e7ca642a9080" providerId="Windows Live" clId="Web-{0789979C-0EAA-4447-B1ED-27404F251593}" dt="2023-09-14T21:33:39.051" v="50"/>
      <pc:docMkLst>
        <pc:docMk/>
      </pc:docMkLst>
      <pc:sldChg chg="modSp">
        <pc:chgData name="Aytaç PAÇAL" userId="0393e7ca642a9080" providerId="Windows Live" clId="Web-{0789979C-0EAA-4447-B1ED-27404F251593}" dt="2023-09-14T21:31:50.431" v="14" actId="20577"/>
        <pc:sldMkLst>
          <pc:docMk/>
          <pc:sldMk cId="2780048329" sldId="256"/>
        </pc:sldMkLst>
        <pc:spChg chg="mod">
          <ac:chgData name="Aytaç PAÇAL" userId="0393e7ca642a9080" providerId="Windows Live" clId="Web-{0789979C-0EAA-4447-B1ED-27404F251593}" dt="2023-09-14T21:31:50.431" v="14" actId="20577"/>
          <ac:spMkLst>
            <pc:docMk/>
            <pc:sldMk cId="2780048329" sldId="256"/>
            <ac:spMk id="2" creationId="{DA823D73-C473-4EC1-847B-B05AFD152D7E}"/>
          </ac:spMkLst>
        </pc:spChg>
      </pc:sldChg>
      <pc:sldChg chg="modSp">
        <pc:chgData name="Aytaç PAÇAL" userId="0393e7ca642a9080" providerId="Windows Live" clId="Web-{0789979C-0EAA-4447-B1ED-27404F251593}" dt="2023-09-14T21:31:46.775" v="13" actId="1076"/>
        <pc:sldMkLst>
          <pc:docMk/>
          <pc:sldMk cId="2911595441" sldId="263"/>
        </pc:sldMkLst>
        <pc:spChg chg="mod">
          <ac:chgData name="Aytaç PAÇAL" userId="0393e7ca642a9080" providerId="Windows Live" clId="Web-{0789979C-0EAA-4447-B1ED-27404F251593}" dt="2023-09-14T21:31:46.775" v="13" actId="1076"/>
          <ac:spMkLst>
            <pc:docMk/>
            <pc:sldMk cId="2911595441" sldId="263"/>
            <ac:spMk id="10" creationId="{99702FCA-36D3-4EB0-8BA5-B502E5971855}"/>
          </ac:spMkLst>
        </pc:spChg>
        <pc:picChg chg="mod">
          <ac:chgData name="Aytaç PAÇAL" userId="0393e7ca642a9080" providerId="Windows Live" clId="Web-{0789979C-0EAA-4447-B1ED-27404F251593}" dt="2023-09-14T21:31:44.821" v="12" actId="1076"/>
          <ac:picMkLst>
            <pc:docMk/>
            <pc:sldMk cId="2911595441" sldId="263"/>
            <ac:picMk id="14" creationId="{B984E049-EDF3-4946-A874-EFAFCC1F49C9}"/>
          </ac:picMkLst>
        </pc:picChg>
      </pc:sldChg>
      <pc:sldChg chg="modSp">
        <pc:chgData name="Aytaç PAÇAL" userId="0393e7ca642a9080" providerId="Windows Live" clId="Web-{0789979C-0EAA-4447-B1ED-27404F251593}" dt="2023-09-14T21:32:38.484" v="31" actId="1076"/>
        <pc:sldMkLst>
          <pc:docMk/>
          <pc:sldMk cId="3003427844" sldId="300"/>
        </pc:sldMkLst>
        <pc:spChg chg="mod">
          <ac:chgData name="Aytaç PAÇAL" userId="0393e7ca642a9080" providerId="Windows Live" clId="Web-{0789979C-0EAA-4447-B1ED-27404F251593}" dt="2023-09-14T21:32:38.484" v="31" actId="1076"/>
          <ac:spMkLst>
            <pc:docMk/>
            <pc:sldMk cId="3003427844" sldId="300"/>
            <ac:spMk id="16" creationId="{CA8589D0-1991-4168-92CE-91EA41561F1E}"/>
          </ac:spMkLst>
        </pc:spChg>
      </pc:sldChg>
      <pc:sldChg chg="modSp">
        <pc:chgData name="Aytaç PAÇAL" userId="0393e7ca642a9080" providerId="Windows Live" clId="Web-{0789979C-0EAA-4447-B1ED-27404F251593}" dt="2023-09-14T21:31:26.664" v="6" actId="1076"/>
        <pc:sldMkLst>
          <pc:docMk/>
          <pc:sldMk cId="1192464870" sldId="317"/>
        </pc:sldMkLst>
        <pc:spChg chg="mod">
          <ac:chgData name="Aytaç PAÇAL" userId="0393e7ca642a9080" providerId="Windows Live" clId="Web-{0789979C-0EAA-4447-B1ED-27404F251593}" dt="2023-09-14T21:31:26.664" v="6" actId="1076"/>
          <ac:spMkLst>
            <pc:docMk/>
            <pc:sldMk cId="1192464870" sldId="317"/>
            <ac:spMk id="106" creationId="{989DD1CA-AD8D-4EFC-ADCF-4DFAFEF1318A}"/>
          </ac:spMkLst>
        </pc:spChg>
      </pc:sldChg>
      <pc:sldChg chg="modSp">
        <pc:chgData name="Aytaç PAÇAL" userId="0393e7ca642a9080" providerId="Windows Live" clId="Web-{0789979C-0EAA-4447-B1ED-27404F251593}" dt="2023-09-14T21:32:27.562" v="27" actId="1076"/>
        <pc:sldMkLst>
          <pc:docMk/>
          <pc:sldMk cId="1139109815" sldId="319"/>
        </pc:sldMkLst>
        <pc:spChg chg="mod">
          <ac:chgData name="Aytaç PAÇAL" userId="0393e7ca642a9080" providerId="Windows Live" clId="Web-{0789979C-0EAA-4447-B1ED-27404F251593}" dt="2023-09-14T21:32:27.562" v="27" actId="1076"/>
          <ac:spMkLst>
            <pc:docMk/>
            <pc:sldMk cId="1139109815" sldId="319"/>
            <ac:spMk id="28" creationId="{2371D897-D8D8-4325-9122-F2505C83F6FE}"/>
          </ac:spMkLst>
        </pc:spChg>
      </pc:sldChg>
      <pc:sldChg chg="modSp">
        <pc:chgData name="Aytaç PAÇAL" userId="0393e7ca642a9080" providerId="Windows Live" clId="Web-{0789979C-0EAA-4447-B1ED-27404F251593}" dt="2023-09-14T21:33:10.174" v="42" actId="1076"/>
        <pc:sldMkLst>
          <pc:docMk/>
          <pc:sldMk cId="3181071790" sldId="329"/>
        </pc:sldMkLst>
        <pc:spChg chg="mod">
          <ac:chgData name="Aytaç PAÇAL" userId="0393e7ca642a9080" providerId="Windows Live" clId="Web-{0789979C-0EAA-4447-B1ED-27404F251593}" dt="2023-09-14T21:33:10.174" v="42" actId="1076"/>
          <ac:spMkLst>
            <pc:docMk/>
            <pc:sldMk cId="3181071790" sldId="329"/>
            <ac:spMk id="10" creationId="{320284C7-6C55-4F23-A78D-9EF7C6511B48}"/>
          </ac:spMkLst>
        </pc:spChg>
      </pc:sldChg>
      <pc:sldChg chg="addSp delSp">
        <pc:chgData name="Aytaç PAÇAL" userId="0393e7ca642a9080" providerId="Windows Live" clId="Web-{0789979C-0EAA-4447-B1ED-27404F251593}" dt="2023-09-14T21:33:14.862" v="44"/>
        <pc:sldMkLst>
          <pc:docMk/>
          <pc:sldMk cId="3347064125" sldId="346"/>
        </pc:sldMkLst>
        <pc:spChg chg="add">
          <ac:chgData name="Aytaç PAÇAL" userId="0393e7ca642a9080" providerId="Windows Live" clId="Web-{0789979C-0EAA-4447-B1ED-27404F251593}" dt="2023-09-14T21:33:14.862" v="44"/>
          <ac:spMkLst>
            <pc:docMk/>
            <pc:sldMk cId="3347064125" sldId="346"/>
            <ac:spMk id="4" creationId="{FFA8A335-0503-1578-1BA2-ED342FD46B34}"/>
          </ac:spMkLst>
        </pc:spChg>
        <pc:spChg chg="del">
          <ac:chgData name="Aytaç PAÇAL" userId="0393e7ca642a9080" providerId="Windows Live" clId="Web-{0789979C-0EAA-4447-B1ED-27404F251593}" dt="2023-09-14T21:33:14.534" v="43"/>
          <ac:spMkLst>
            <pc:docMk/>
            <pc:sldMk cId="3347064125" sldId="346"/>
            <ac:spMk id="6" creationId="{07F1B3BB-083B-4DBC-9E82-5ACDD4A9CFDA}"/>
          </ac:spMkLst>
        </pc:spChg>
      </pc:sldChg>
      <pc:sldChg chg="addSp delSp">
        <pc:chgData name="Aytaç PAÇAL" userId="0393e7ca642a9080" providerId="Windows Live" clId="Web-{0789979C-0EAA-4447-B1ED-27404F251593}" dt="2023-09-14T21:33:18.472" v="46"/>
        <pc:sldMkLst>
          <pc:docMk/>
          <pc:sldMk cId="3014421035" sldId="347"/>
        </pc:sldMkLst>
        <pc:spChg chg="add">
          <ac:chgData name="Aytaç PAÇAL" userId="0393e7ca642a9080" providerId="Windows Live" clId="Web-{0789979C-0EAA-4447-B1ED-27404F251593}" dt="2023-09-14T21:33:16.940" v="45"/>
          <ac:spMkLst>
            <pc:docMk/>
            <pc:sldMk cId="3014421035" sldId="347"/>
            <ac:spMk id="4" creationId="{083587C8-CD8A-CA2C-9629-E3D6E614FFE6}"/>
          </ac:spMkLst>
        </pc:spChg>
        <pc:spChg chg="del">
          <ac:chgData name="Aytaç PAÇAL" userId="0393e7ca642a9080" providerId="Windows Live" clId="Web-{0789979C-0EAA-4447-B1ED-27404F251593}" dt="2023-09-14T21:33:18.472" v="46"/>
          <ac:spMkLst>
            <pc:docMk/>
            <pc:sldMk cId="3014421035" sldId="347"/>
            <ac:spMk id="6" creationId="{70DA6029-F429-4EFF-BC4C-97AEB07CF985}"/>
          </ac:spMkLst>
        </pc:spChg>
      </pc:sldChg>
      <pc:sldChg chg="addSp delSp">
        <pc:chgData name="Aytaç PAÇAL" userId="0393e7ca642a9080" providerId="Windows Live" clId="Web-{0789979C-0EAA-4447-B1ED-27404F251593}" dt="2023-09-14T21:33:24.175" v="48"/>
        <pc:sldMkLst>
          <pc:docMk/>
          <pc:sldMk cId="2767438618" sldId="349"/>
        </pc:sldMkLst>
        <pc:spChg chg="add">
          <ac:chgData name="Aytaç PAÇAL" userId="0393e7ca642a9080" providerId="Windows Live" clId="Web-{0789979C-0EAA-4447-B1ED-27404F251593}" dt="2023-09-14T21:33:22.206" v="47"/>
          <ac:spMkLst>
            <pc:docMk/>
            <pc:sldMk cId="2767438618" sldId="349"/>
            <ac:spMk id="4" creationId="{DA1B6A69-87EE-6850-1DFA-3B2122B13402}"/>
          </ac:spMkLst>
        </pc:spChg>
        <pc:spChg chg="del">
          <ac:chgData name="Aytaç PAÇAL" userId="0393e7ca642a9080" providerId="Windows Live" clId="Web-{0789979C-0EAA-4447-B1ED-27404F251593}" dt="2023-09-14T21:33:24.175" v="48"/>
          <ac:spMkLst>
            <pc:docMk/>
            <pc:sldMk cId="2767438618" sldId="349"/>
            <ac:spMk id="6" creationId="{5A88F698-9898-4F1D-B59C-8A05E46CB865}"/>
          </ac:spMkLst>
        </pc:spChg>
      </pc:sldChg>
      <pc:sldChg chg="delSp modSp">
        <pc:chgData name="Aytaç PAÇAL" userId="0393e7ca642a9080" providerId="Windows Live" clId="Web-{0789979C-0EAA-4447-B1ED-27404F251593}" dt="2023-09-14T21:33:39.051" v="50"/>
        <pc:sldMkLst>
          <pc:docMk/>
          <pc:sldMk cId="120740160" sldId="351"/>
        </pc:sldMkLst>
        <pc:spChg chg="del mod">
          <ac:chgData name="Aytaç PAÇAL" userId="0393e7ca642a9080" providerId="Windows Live" clId="Web-{0789979C-0EAA-4447-B1ED-27404F251593}" dt="2023-09-14T21:33:39.051" v="50"/>
          <ac:spMkLst>
            <pc:docMk/>
            <pc:sldMk cId="120740160" sldId="351"/>
            <ac:spMk id="4" creationId="{B4A730FA-2DB4-4FCA-B323-748CCDC60A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639F7-E0FB-4EAD-9D58-E7B8433457CF}" type="datetimeFigureOut">
              <a:rPr lang="en-GB" smtClean="0"/>
              <a:t>02/11/2023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28440-BF80-460A-9160-8D0DB7DB766C}" type="slidenum">
              <a:rPr lang="en-GB" smtClean="0"/>
              <a:t>‹#›</a:t>
            </a:fld>
            <a:endParaRPr lang="en-GB"/>
          </a:p>
        </p:txBody>
      </p:sp>
    </p:spTree>
    <p:extLst>
      <p:ext uri="{BB962C8B-B14F-4D97-AF65-F5344CB8AC3E}">
        <p14:creationId xmlns:p14="http://schemas.microsoft.com/office/powerpoint/2010/main" val="412806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a:t>
            </a:fld>
            <a:endParaRPr lang="en-GB"/>
          </a:p>
        </p:txBody>
      </p:sp>
    </p:spTree>
    <p:extLst>
      <p:ext uri="{BB962C8B-B14F-4D97-AF65-F5344CB8AC3E}">
        <p14:creationId xmlns:p14="http://schemas.microsoft.com/office/powerpoint/2010/main" val="2848876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Plots have same y-axis</a:t>
            </a:r>
          </a:p>
          <a:p>
            <a:endParaRPr lang="en-GB" dirty="0"/>
          </a:p>
          <a:p>
            <a:pPr marL="0" indent="0">
              <a:buNone/>
            </a:pPr>
            <a:r>
              <a:rPr lang="en-GB" b="1" dirty="0"/>
              <a:t>1-year</a:t>
            </a:r>
            <a:r>
              <a:rPr lang="en-GB" dirty="0"/>
              <a:t>, </a:t>
            </a:r>
            <a:r>
              <a:rPr lang="en-GB" b="1" dirty="0"/>
              <a:t>5 year</a:t>
            </a:r>
            <a:r>
              <a:rPr lang="en-GB" dirty="0"/>
              <a:t>, </a:t>
            </a:r>
            <a:r>
              <a:rPr lang="en-GB" b="1" dirty="0"/>
              <a:t>10-year</a:t>
            </a:r>
            <a:r>
              <a:rPr lang="en-GB" dirty="0"/>
              <a:t> and </a:t>
            </a:r>
            <a:r>
              <a:rPr lang="en-GB" b="1" dirty="0"/>
              <a:t>20-year</a:t>
            </a:r>
            <a:r>
              <a:rPr lang="en-GB" dirty="0"/>
              <a:t> events are </a:t>
            </a:r>
            <a:r>
              <a:rPr lang="en-GB" b="1" dirty="0"/>
              <a:t>getting more frequent </a:t>
            </a:r>
            <a:r>
              <a:rPr lang="en-GB" dirty="0"/>
              <a:t>in </a:t>
            </a:r>
            <a:r>
              <a:rPr lang="en-GB" sz="2000" b="1" dirty="0"/>
              <a:t>all regions</a:t>
            </a:r>
            <a:r>
              <a:rPr lang="en-GB" dirty="0"/>
              <a:t>.</a:t>
            </a:r>
          </a:p>
          <a:p>
            <a:pPr marL="0" indent="0">
              <a:buNone/>
            </a:pPr>
            <a:r>
              <a:rPr lang="en-GB" dirty="0"/>
              <a:t>Changes are getting </a:t>
            </a:r>
            <a:r>
              <a:rPr lang="en-GB" b="1" dirty="0"/>
              <a:t>more pronounced in low latitudes </a:t>
            </a:r>
            <a:r>
              <a:rPr lang="en-GB" dirty="0"/>
              <a:t>compared to high latitudes.</a:t>
            </a:r>
          </a:p>
          <a:p>
            <a:pPr marL="0" indent="0">
              <a:buNone/>
            </a:pPr>
            <a:endParaRPr lang="en-GB" dirty="0"/>
          </a:p>
          <a:p>
            <a:pPr marL="0" indent="0">
              <a:buNone/>
            </a:pPr>
            <a:r>
              <a:rPr lang="en-GB" dirty="0"/>
              <a:t>Polar regions have a wider spread.</a:t>
            </a:r>
          </a:p>
          <a:p>
            <a:pPr marL="0" indent="0">
              <a:buNone/>
            </a:pPr>
            <a:endParaRPr lang="en-GB" dirty="0"/>
          </a:p>
          <a:p>
            <a:pPr marL="0" indent="0">
              <a:buNone/>
            </a:pPr>
            <a:r>
              <a:rPr lang="en-GB" dirty="0"/>
              <a:t>Low latitudes have more increase, boxes are closer to zero.</a:t>
            </a:r>
          </a:p>
          <a:p>
            <a:endParaRPr lang="en-GB" dirty="0"/>
          </a:p>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16</a:t>
            </a:fld>
            <a:endParaRPr lang="en-GB"/>
          </a:p>
        </p:txBody>
      </p:sp>
    </p:spTree>
    <p:extLst>
      <p:ext uri="{BB962C8B-B14F-4D97-AF65-F5344CB8AC3E}">
        <p14:creationId xmlns:p14="http://schemas.microsoft.com/office/powerpoint/2010/main" val="136689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Plots have same y-axis</a:t>
            </a:r>
          </a:p>
          <a:p>
            <a:endParaRPr lang="en-GB" dirty="0"/>
          </a:p>
          <a:p>
            <a:pPr marL="0" indent="0">
              <a:buNone/>
            </a:pPr>
            <a:r>
              <a:rPr lang="en-GB" b="1" dirty="0"/>
              <a:t>1-year</a:t>
            </a:r>
            <a:r>
              <a:rPr lang="en-GB" dirty="0"/>
              <a:t>, </a:t>
            </a:r>
            <a:r>
              <a:rPr lang="en-GB" b="1" dirty="0"/>
              <a:t>5 year</a:t>
            </a:r>
            <a:r>
              <a:rPr lang="en-GB" dirty="0"/>
              <a:t>, </a:t>
            </a:r>
            <a:r>
              <a:rPr lang="en-GB" b="1" dirty="0"/>
              <a:t>10-year</a:t>
            </a:r>
            <a:r>
              <a:rPr lang="en-GB" dirty="0"/>
              <a:t> and </a:t>
            </a:r>
            <a:r>
              <a:rPr lang="en-GB" b="1" dirty="0"/>
              <a:t>20-year</a:t>
            </a:r>
            <a:r>
              <a:rPr lang="en-GB" dirty="0"/>
              <a:t> events are </a:t>
            </a:r>
            <a:r>
              <a:rPr lang="en-GB" b="1" dirty="0"/>
              <a:t>getting more frequent </a:t>
            </a:r>
            <a:r>
              <a:rPr lang="en-GB" dirty="0"/>
              <a:t>in </a:t>
            </a:r>
            <a:r>
              <a:rPr lang="en-GB" sz="2000" b="1" dirty="0"/>
              <a:t>all regions</a:t>
            </a:r>
            <a:r>
              <a:rPr lang="en-GB" dirty="0"/>
              <a:t>.</a:t>
            </a:r>
          </a:p>
          <a:p>
            <a:pPr marL="0" indent="0">
              <a:buNone/>
            </a:pPr>
            <a:r>
              <a:rPr lang="en-GB" dirty="0"/>
              <a:t>Changes are getting </a:t>
            </a:r>
            <a:r>
              <a:rPr lang="en-GB" b="1" dirty="0"/>
              <a:t>more pronounced in low latitudes </a:t>
            </a:r>
            <a:r>
              <a:rPr lang="en-GB" dirty="0"/>
              <a:t>compared to high latitudes.</a:t>
            </a:r>
          </a:p>
          <a:p>
            <a:pPr marL="0" indent="0">
              <a:buNone/>
            </a:pPr>
            <a:endParaRPr lang="en-GB" dirty="0"/>
          </a:p>
          <a:p>
            <a:pPr marL="0" indent="0">
              <a:buNone/>
            </a:pPr>
            <a:r>
              <a:rPr lang="en-GB" dirty="0"/>
              <a:t>Polar regions have a wider spread.</a:t>
            </a:r>
          </a:p>
          <a:p>
            <a:pPr marL="0" indent="0">
              <a:buNone/>
            </a:pPr>
            <a:endParaRPr lang="en-GB" dirty="0"/>
          </a:p>
          <a:p>
            <a:pPr marL="0" indent="0">
              <a:buNone/>
            </a:pPr>
            <a:r>
              <a:rPr lang="en-GB" dirty="0"/>
              <a:t>Low latitudes have more increase, boxes are closer to zero.</a:t>
            </a:r>
          </a:p>
          <a:p>
            <a:endParaRPr lang="en-GB" dirty="0"/>
          </a:p>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17</a:t>
            </a:fld>
            <a:endParaRPr lang="en-GB"/>
          </a:p>
        </p:txBody>
      </p:sp>
    </p:spTree>
    <p:extLst>
      <p:ext uri="{BB962C8B-B14F-4D97-AF65-F5344CB8AC3E}">
        <p14:creationId xmlns:p14="http://schemas.microsoft.com/office/powerpoint/2010/main" val="1063058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Plots have same y-axis</a:t>
            </a:r>
          </a:p>
          <a:p>
            <a:endParaRPr lang="en-GB" dirty="0"/>
          </a:p>
          <a:p>
            <a:pPr marL="0" indent="0">
              <a:buNone/>
            </a:pPr>
            <a:r>
              <a:rPr lang="en-GB" b="1" dirty="0"/>
              <a:t>1-year</a:t>
            </a:r>
            <a:r>
              <a:rPr lang="en-GB" dirty="0"/>
              <a:t>, </a:t>
            </a:r>
            <a:r>
              <a:rPr lang="en-GB" b="1" dirty="0"/>
              <a:t>5 year</a:t>
            </a:r>
            <a:r>
              <a:rPr lang="en-GB" dirty="0"/>
              <a:t>, </a:t>
            </a:r>
            <a:r>
              <a:rPr lang="en-GB" b="1" dirty="0"/>
              <a:t>10-year</a:t>
            </a:r>
            <a:r>
              <a:rPr lang="en-GB" dirty="0"/>
              <a:t> and </a:t>
            </a:r>
            <a:r>
              <a:rPr lang="en-GB" b="1" dirty="0"/>
              <a:t>20-year</a:t>
            </a:r>
            <a:r>
              <a:rPr lang="en-GB" dirty="0"/>
              <a:t> events are </a:t>
            </a:r>
            <a:r>
              <a:rPr lang="en-GB" b="1" dirty="0"/>
              <a:t>getting more frequent </a:t>
            </a:r>
            <a:r>
              <a:rPr lang="en-GB" dirty="0"/>
              <a:t>in </a:t>
            </a:r>
            <a:r>
              <a:rPr lang="en-GB" sz="2000" b="1" dirty="0"/>
              <a:t>all regions</a:t>
            </a:r>
            <a:r>
              <a:rPr lang="en-GB" dirty="0"/>
              <a:t>.</a:t>
            </a:r>
          </a:p>
          <a:p>
            <a:pPr marL="0" indent="0">
              <a:buNone/>
            </a:pPr>
            <a:r>
              <a:rPr lang="en-GB" dirty="0"/>
              <a:t>Changes are getting </a:t>
            </a:r>
            <a:r>
              <a:rPr lang="en-GB" b="1" dirty="0"/>
              <a:t>more pronounced in low latitudes </a:t>
            </a:r>
            <a:r>
              <a:rPr lang="en-GB" dirty="0"/>
              <a:t>compared to high latitudes.</a:t>
            </a:r>
          </a:p>
          <a:p>
            <a:pPr marL="0" indent="0">
              <a:buNone/>
            </a:pPr>
            <a:endParaRPr lang="en-GB" dirty="0"/>
          </a:p>
          <a:p>
            <a:pPr marL="0" indent="0">
              <a:buNone/>
            </a:pPr>
            <a:r>
              <a:rPr lang="en-GB" dirty="0"/>
              <a:t>Polar regions have a wider spread.</a:t>
            </a:r>
          </a:p>
          <a:p>
            <a:pPr marL="0" indent="0">
              <a:buNone/>
            </a:pPr>
            <a:endParaRPr lang="en-GB" dirty="0"/>
          </a:p>
          <a:p>
            <a:pPr marL="0" indent="0">
              <a:buNone/>
            </a:pPr>
            <a:r>
              <a:rPr lang="en-GB" dirty="0"/>
              <a:t>Low latitudes have more increase, boxes are closer to zero.</a:t>
            </a:r>
          </a:p>
          <a:p>
            <a:endParaRPr lang="en-GB" dirty="0"/>
          </a:p>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18</a:t>
            </a:fld>
            <a:endParaRPr lang="en-GB"/>
          </a:p>
        </p:txBody>
      </p:sp>
    </p:spTree>
    <p:extLst>
      <p:ext uri="{BB962C8B-B14F-4D97-AF65-F5344CB8AC3E}">
        <p14:creationId xmlns:p14="http://schemas.microsoft.com/office/powerpoint/2010/main" val="1827065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Plots have same y-axis</a:t>
            </a:r>
          </a:p>
          <a:p>
            <a:endParaRPr lang="en-GB" dirty="0"/>
          </a:p>
          <a:p>
            <a:pPr marL="0" indent="0">
              <a:buNone/>
            </a:pPr>
            <a:r>
              <a:rPr lang="en-GB" b="1" dirty="0"/>
              <a:t>1-year</a:t>
            </a:r>
            <a:r>
              <a:rPr lang="en-GB" dirty="0"/>
              <a:t>, </a:t>
            </a:r>
            <a:r>
              <a:rPr lang="en-GB" b="1" dirty="0"/>
              <a:t>5 year</a:t>
            </a:r>
            <a:r>
              <a:rPr lang="en-GB" dirty="0"/>
              <a:t>, </a:t>
            </a:r>
            <a:r>
              <a:rPr lang="en-GB" b="1" dirty="0"/>
              <a:t>10-year</a:t>
            </a:r>
            <a:r>
              <a:rPr lang="en-GB" dirty="0"/>
              <a:t> and </a:t>
            </a:r>
            <a:r>
              <a:rPr lang="en-GB" b="1" dirty="0"/>
              <a:t>20-year</a:t>
            </a:r>
            <a:r>
              <a:rPr lang="en-GB" dirty="0"/>
              <a:t> events are </a:t>
            </a:r>
            <a:r>
              <a:rPr lang="en-GB" b="1" dirty="0"/>
              <a:t>getting more frequent </a:t>
            </a:r>
            <a:r>
              <a:rPr lang="en-GB" dirty="0"/>
              <a:t>in </a:t>
            </a:r>
            <a:r>
              <a:rPr lang="en-GB" sz="2000" b="1" dirty="0"/>
              <a:t>all regions</a:t>
            </a:r>
            <a:r>
              <a:rPr lang="en-GB" dirty="0"/>
              <a:t>.</a:t>
            </a:r>
          </a:p>
          <a:p>
            <a:pPr marL="0" indent="0">
              <a:buNone/>
            </a:pPr>
            <a:r>
              <a:rPr lang="en-GB" dirty="0"/>
              <a:t>Changes are getting </a:t>
            </a:r>
            <a:r>
              <a:rPr lang="en-GB" b="1" dirty="0"/>
              <a:t>more pronounced in low latitudes </a:t>
            </a:r>
            <a:r>
              <a:rPr lang="en-GB" dirty="0"/>
              <a:t>compared to high latitudes.</a:t>
            </a:r>
          </a:p>
          <a:p>
            <a:pPr marL="0" indent="0">
              <a:buNone/>
            </a:pPr>
            <a:endParaRPr lang="en-GB" dirty="0"/>
          </a:p>
          <a:p>
            <a:pPr marL="0" indent="0">
              <a:buNone/>
            </a:pPr>
            <a:r>
              <a:rPr lang="en-GB" dirty="0"/>
              <a:t>Polar regions have a wider spread.</a:t>
            </a:r>
          </a:p>
          <a:p>
            <a:pPr marL="0" indent="0">
              <a:buNone/>
            </a:pPr>
            <a:endParaRPr lang="en-GB" dirty="0"/>
          </a:p>
          <a:p>
            <a:pPr marL="0" indent="0">
              <a:buNone/>
            </a:pPr>
            <a:r>
              <a:rPr lang="en-GB" dirty="0"/>
              <a:t>Low latitudes have more increase, boxes are closer to zero.</a:t>
            </a:r>
          </a:p>
          <a:p>
            <a:endParaRPr lang="en-GB" dirty="0"/>
          </a:p>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19</a:t>
            </a:fld>
            <a:endParaRPr lang="en-GB"/>
          </a:p>
        </p:txBody>
      </p:sp>
    </p:spTree>
    <p:extLst>
      <p:ext uri="{BB962C8B-B14F-4D97-AF65-F5344CB8AC3E}">
        <p14:creationId xmlns:p14="http://schemas.microsoft.com/office/powerpoint/2010/main" val="19042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n-lt"/>
              </a:rPr>
              <a:t>Cold days are getting warmer faster than hot days in high latitudes, whereas it is the opposite in low latitudes.</a:t>
            </a:r>
            <a:endParaRPr lang="tr-TR" sz="2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latin typeface="+mn-lt"/>
              </a:rPr>
              <a:t>O</a:t>
            </a:r>
            <a:r>
              <a:rPr lang="en-GB" sz="2000" dirty="0" err="1">
                <a:latin typeface="+mn-lt"/>
              </a:rPr>
              <a:t>nsets</a:t>
            </a:r>
            <a:r>
              <a:rPr lang="en-GB" sz="2000" dirty="0">
                <a:latin typeface="+mn-lt"/>
              </a:rPr>
              <a:t> and length of seasons are predicted to change with climate change</a:t>
            </a:r>
            <a:r>
              <a:rPr lang="tr-TR" sz="2000" dirty="0">
                <a:latin typeface="+mn-lt"/>
              </a:rPr>
              <a:t>. T</a:t>
            </a:r>
            <a:r>
              <a:rPr lang="en-GB" sz="2000" dirty="0">
                <a:latin typeface="+mn-lt"/>
              </a:rPr>
              <a:t>he definition of current seasonal periods will not necessarily be valid for future climates. </a:t>
            </a:r>
            <a:endParaRPr lang="tr-TR" sz="2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latin typeface="+mn-lt"/>
              </a:rPr>
              <a:t>One</a:t>
            </a:r>
            <a:r>
              <a:rPr lang="en-GB" sz="2000" dirty="0">
                <a:latin typeface="+mn-lt"/>
              </a:rPr>
              <a:t> loses most of the data with current extreme event indices.</a:t>
            </a:r>
            <a:r>
              <a:rPr lang="tr-TR" sz="2000" dirty="0">
                <a:latin typeface="+mn-lt"/>
              </a:rPr>
              <a:t> </a:t>
            </a:r>
            <a:r>
              <a:rPr lang="en-GB" sz="2000" dirty="0">
                <a:latin typeface="+mn-lt"/>
              </a:rPr>
              <a:t>The higher increase in our method compared to IPCC AR6 can most likely be explained by the fact that GMM considers all days hotter than the threshold, while the block maxima method only uses the maximum of a block.</a:t>
            </a:r>
          </a:p>
        </p:txBody>
      </p:sp>
      <p:sp>
        <p:nvSpPr>
          <p:cNvPr id="4" name="Slide Number Placeholder 3"/>
          <p:cNvSpPr>
            <a:spLocks noGrp="1"/>
          </p:cNvSpPr>
          <p:nvPr>
            <p:ph type="sldNum" sz="quarter" idx="5"/>
          </p:nvPr>
        </p:nvSpPr>
        <p:spPr/>
        <p:txBody>
          <a:bodyPr/>
          <a:lstStyle/>
          <a:p>
            <a:fld id="{E6F28440-BF80-460A-9160-8D0DB7DB766C}" type="slidenum">
              <a:rPr lang="en-GB" smtClean="0"/>
              <a:t>20</a:t>
            </a:fld>
            <a:endParaRPr lang="en-GB"/>
          </a:p>
        </p:txBody>
      </p:sp>
    </p:spTree>
    <p:extLst>
      <p:ext uri="{BB962C8B-B14F-4D97-AF65-F5344CB8AC3E}">
        <p14:creationId xmlns:p14="http://schemas.microsoft.com/office/powerpoint/2010/main" val="931187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Climate change is changing temperature distribution, causing more frequent and severe extreme temperature events.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2</a:t>
            </a:fld>
            <a:endParaRPr lang="en-GB"/>
          </a:p>
        </p:txBody>
      </p:sp>
    </p:spTree>
    <p:extLst>
      <p:ext uri="{BB962C8B-B14F-4D97-AF65-F5344CB8AC3E}">
        <p14:creationId xmlns:p14="http://schemas.microsoft.com/office/powerpoint/2010/main" val="399709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9</a:t>
            </a:fld>
            <a:endParaRPr lang="en-GB"/>
          </a:p>
        </p:txBody>
      </p:sp>
    </p:spTree>
    <p:extLst>
      <p:ext uri="{BB962C8B-B14F-4D97-AF65-F5344CB8AC3E}">
        <p14:creationId xmlns:p14="http://schemas.microsoft.com/office/powerpoint/2010/main" val="67533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10</a:t>
            </a:fld>
            <a:endParaRPr lang="en-GB"/>
          </a:p>
        </p:txBody>
      </p:sp>
    </p:spTree>
    <p:extLst>
      <p:ext uri="{BB962C8B-B14F-4D97-AF65-F5344CB8AC3E}">
        <p14:creationId xmlns:p14="http://schemas.microsoft.com/office/powerpoint/2010/main" val="404352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11</a:t>
            </a:fld>
            <a:endParaRPr lang="en-GB"/>
          </a:p>
        </p:txBody>
      </p:sp>
    </p:spTree>
    <p:extLst>
      <p:ext uri="{BB962C8B-B14F-4D97-AF65-F5344CB8AC3E}">
        <p14:creationId xmlns:p14="http://schemas.microsoft.com/office/powerpoint/2010/main" val="731757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We defined the leftmost Gaussian as cold Gaussian</a:t>
            </a:r>
          </a:p>
          <a:p>
            <a:r>
              <a:rPr lang="tr-TR" dirty="0"/>
              <a:t>Rghtmost Guassian as hot Gaussian</a:t>
            </a:r>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12</a:t>
            </a:fld>
            <a:endParaRPr lang="en-GB"/>
          </a:p>
        </p:txBody>
      </p:sp>
    </p:spTree>
    <p:extLst>
      <p:ext uri="{BB962C8B-B14F-4D97-AF65-F5344CB8AC3E}">
        <p14:creationId xmlns:p14="http://schemas.microsoft.com/office/powerpoint/2010/main" val="1159757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F28440-BF80-460A-9160-8D0DB7DB766C}" type="slidenum">
              <a:rPr lang="en-GB" smtClean="0"/>
              <a:t>13</a:t>
            </a:fld>
            <a:endParaRPr lang="en-GB"/>
          </a:p>
        </p:txBody>
      </p:sp>
    </p:spTree>
    <p:extLst>
      <p:ext uri="{BB962C8B-B14F-4D97-AF65-F5344CB8AC3E}">
        <p14:creationId xmlns:p14="http://schemas.microsoft.com/office/powerpoint/2010/main" val="25517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100" dirty="0">
                <a:solidFill>
                  <a:srgbClr val="0070C0"/>
                </a:solidFill>
              </a:rPr>
              <a:t>Peaks in </a:t>
            </a:r>
            <a:r>
              <a:rPr lang="en-GB" sz="1100" i="1" dirty="0">
                <a:solidFill>
                  <a:srgbClr val="0070C0"/>
                </a:solidFill>
              </a:rPr>
              <a:t>high latitudes </a:t>
            </a:r>
            <a:r>
              <a:rPr lang="en-GB" sz="1100" dirty="0">
                <a:solidFill>
                  <a:srgbClr val="0070C0"/>
                </a:solidFill>
              </a:rPr>
              <a:t>are </a:t>
            </a:r>
            <a:r>
              <a:rPr lang="en-GB" sz="1100" u="sng" dirty="0">
                <a:solidFill>
                  <a:srgbClr val="0070C0"/>
                </a:solidFill>
              </a:rPr>
              <a:t>converging</a:t>
            </a:r>
            <a:r>
              <a:rPr lang="en-GB" sz="1100" dirty="0">
                <a:solidFill>
                  <a:srgbClr val="0070C0"/>
                </a:solidFill>
              </a:rPr>
              <a:t>, which introduce </a:t>
            </a:r>
            <a:r>
              <a:rPr lang="en-GB" sz="1100" dirty="0">
                <a:solidFill>
                  <a:srgbClr val="0070C0"/>
                </a:solidFill>
                <a:cs typeface="Times New Roman" panose="02020603050405020304" pitchFamily="18" charset="0"/>
              </a:rPr>
              <a:t>less </a:t>
            </a:r>
            <a:r>
              <a:rPr lang="en-GB" sz="1100" b="1" dirty="0">
                <a:solidFill>
                  <a:srgbClr val="0070C0"/>
                </a:solidFill>
                <a:cs typeface="Times New Roman" panose="02020603050405020304" pitchFamily="18" charset="0"/>
              </a:rPr>
              <a:t>cold extremes </a:t>
            </a:r>
            <a:r>
              <a:rPr lang="en-GB" sz="1100" dirty="0">
                <a:solidFill>
                  <a:srgbClr val="0070C0"/>
                </a:solidFill>
                <a:cs typeface="Times New Roman" panose="02020603050405020304" pitchFamily="18" charset="0"/>
              </a:rPr>
              <a:t>and </a:t>
            </a:r>
            <a:r>
              <a:rPr lang="en-GB" sz="1100" b="1" dirty="0">
                <a:solidFill>
                  <a:srgbClr val="0070C0"/>
                </a:solidFill>
                <a:cs typeface="Times New Roman" panose="02020603050405020304" pitchFamily="18" charset="0"/>
              </a:rPr>
              <a:t>warmer</a:t>
            </a:r>
            <a:r>
              <a:rPr lang="en-GB" sz="1100" dirty="0">
                <a:solidFill>
                  <a:srgbClr val="0070C0"/>
                </a:solidFill>
                <a:cs typeface="Times New Roman" panose="02020603050405020304" pitchFamily="18" charset="0"/>
              </a:rPr>
              <a:t> climates.</a:t>
            </a:r>
            <a:r>
              <a:rPr lang="en-GB" sz="1100" dirty="0">
                <a:solidFill>
                  <a:srgbClr val="0070C0"/>
                </a:solidFill>
              </a:rPr>
              <a:t> </a:t>
            </a:r>
          </a:p>
          <a:p>
            <a:pPr algn="just"/>
            <a:endParaRPr lang="en-GB" sz="1100" dirty="0">
              <a:solidFill>
                <a:srgbClr val="0070C0"/>
              </a:solidFill>
              <a:cs typeface="Times New Roman" panose="02020603050405020304" pitchFamily="18" charset="0"/>
            </a:endParaRPr>
          </a:p>
          <a:p>
            <a:pPr algn="just"/>
            <a:r>
              <a:rPr lang="en-GB" sz="1100" u="sng" dirty="0">
                <a:solidFill>
                  <a:srgbClr val="FF0000"/>
                </a:solidFill>
              </a:rPr>
              <a:t>Diverging</a:t>
            </a:r>
            <a:r>
              <a:rPr lang="en-GB" sz="1100" dirty="0">
                <a:solidFill>
                  <a:srgbClr val="FF0000"/>
                </a:solidFill>
              </a:rPr>
              <a:t> peaks in </a:t>
            </a:r>
            <a:r>
              <a:rPr lang="en-GB" sz="1100" i="1" dirty="0">
                <a:solidFill>
                  <a:srgbClr val="FF0000"/>
                </a:solidFill>
              </a:rPr>
              <a:t>tropical regions </a:t>
            </a:r>
            <a:r>
              <a:rPr lang="en-GB" sz="1100" dirty="0">
                <a:solidFill>
                  <a:srgbClr val="FF0000"/>
                </a:solidFill>
              </a:rPr>
              <a:t>will result in </a:t>
            </a:r>
            <a:r>
              <a:rPr lang="en-GB" sz="1100" b="1" dirty="0">
                <a:solidFill>
                  <a:srgbClr val="FF0000"/>
                </a:solidFill>
              </a:rPr>
              <a:t>more extreme </a:t>
            </a:r>
            <a:r>
              <a:rPr lang="en-GB" sz="1100" dirty="0">
                <a:solidFill>
                  <a:srgbClr val="FF0000"/>
                </a:solidFill>
              </a:rPr>
              <a:t>hot temperatures.</a:t>
            </a:r>
          </a:p>
          <a:p>
            <a:endParaRPr lang="en-GB" sz="1100" dirty="0"/>
          </a:p>
        </p:txBody>
      </p:sp>
      <p:sp>
        <p:nvSpPr>
          <p:cNvPr id="4" name="Slide Number Placeholder 3"/>
          <p:cNvSpPr>
            <a:spLocks noGrp="1"/>
          </p:cNvSpPr>
          <p:nvPr>
            <p:ph type="sldNum" sz="quarter" idx="5"/>
          </p:nvPr>
        </p:nvSpPr>
        <p:spPr/>
        <p:txBody>
          <a:bodyPr/>
          <a:lstStyle/>
          <a:p>
            <a:fld id="{E6F28440-BF80-460A-9160-8D0DB7DB766C}" type="slidenum">
              <a:rPr lang="en-GB" smtClean="0"/>
              <a:t>14</a:t>
            </a:fld>
            <a:endParaRPr lang="en-GB"/>
          </a:p>
        </p:txBody>
      </p:sp>
    </p:spTree>
    <p:extLst>
      <p:ext uri="{BB962C8B-B14F-4D97-AF65-F5344CB8AC3E}">
        <p14:creationId xmlns:p14="http://schemas.microsoft.com/office/powerpoint/2010/main" val="412582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Orange line is median.</a:t>
            </a:r>
          </a:p>
          <a:p>
            <a:endParaRPr lang="en-GB" dirty="0"/>
          </a:p>
          <a:p>
            <a:r>
              <a:rPr lang="en-GB" dirty="0"/>
              <a:t>Length of a year can be calculated for each region. I am using global median as the return periods are medians.</a:t>
            </a:r>
          </a:p>
          <a:p>
            <a:endParaRPr lang="en-GB" dirty="0"/>
          </a:p>
          <a:p>
            <a:r>
              <a:rPr lang="en-GB" dirty="0"/>
              <a:t>Box is </a:t>
            </a:r>
            <a:r>
              <a:rPr lang="en-GB" dirty="0" err="1"/>
              <a:t>interquantile</a:t>
            </a:r>
            <a:r>
              <a:rPr lang="en-GB" dirty="0"/>
              <a:t> range.</a:t>
            </a:r>
          </a:p>
          <a:p>
            <a:endParaRPr lang="en-GB" dirty="0"/>
          </a:p>
          <a:p>
            <a:r>
              <a:rPr lang="en-GB" dirty="0"/>
              <a:t>Calculated for all the extreme events but only will show 2 of the return periods, 5 and 10-year</a:t>
            </a:r>
          </a:p>
        </p:txBody>
      </p:sp>
      <p:sp>
        <p:nvSpPr>
          <p:cNvPr id="4" name="Slide Number Placeholder 3"/>
          <p:cNvSpPr>
            <a:spLocks noGrp="1"/>
          </p:cNvSpPr>
          <p:nvPr>
            <p:ph type="sldNum" sz="quarter" idx="5"/>
          </p:nvPr>
        </p:nvSpPr>
        <p:spPr/>
        <p:txBody>
          <a:bodyPr/>
          <a:lstStyle/>
          <a:p>
            <a:fld id="{E6F28440-BF80-460A-9160-8D0DB7DB766C}" type="slidenum">
              <a:rPr lang="en-GB" smtClean="0"/>
              <a:t>15</a:t>
            </a:fld>
            <a:endParaRPr lang="en-GB"/>
          </a:p>
        </p:txBody>
      </p:sp>
    </p:spTree>
    <p:extLst>
      <p:ext uri="{BB962C8B-B14F-4D97-AF65-F5344CB8AC3E}">
        <p14:creationId xmlns:p14="http://schemas.microsoft.com/office/powerpoint/2010/main" val="3323706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blau">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92B943-63E8-4E1E-B31E-5FE386090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5175" cy="6859588"/>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1" y="0"/>
            <a:ext cx="695506" cy="68595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508" y="3810337"/>
            <a:ext cx="9700190" cy="1141703"/>
          </a:xfrm>
          <a:solidFill>
            <a:schemeClr val="accent1">
              <a:lumMod val="50000"/>
              <a:alpha val="80000"/>
            </a:schemeClr>
          </a:solidFill>
          <a:ln>
            <a:noFill/>
          </a:ln>
        </p:spPr>
        <p:txBody>
          <a:bodyPr lIns="288000" tIns="144000" rIns="432000" bIns="144000" anchor="ctr">
            <a:normAutofit/>
          </a:bodyPr>
          <a:lstStyle>
            <a:lvl1pPr marL="717694" indent="0" algn="l">
              <a:buNone/>
              <a:defRPr sz="1600" b="1">
                <a:solidFill>
                  <a:schemeClr val="bg1"/>
                </a:solidFill>
              </a:defRPr>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de-DE" dirty="0"/>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375" y="323825"/>
            <a:ext cx="9544306" cy="3222602"/>
          </a:xfrm>
        </p:spPr>
        <p:txBody>
          <a:bodyPr lIns="216000" tIns="0" rIns="0" bIns="108000" anchor="b">
            <a:noAutofit/>
          </a:bodyPr>
          <a:lstStyle>
            <a:lvl1pPr>
              <a:defRPr sz="4801" b="1" cap="all" baseline="0">
                <a:solidFill>
                  <a:schemeClr val="tx1"/>
                </a:solidFill>
              </a:defRPr>
            </a:lvl1pPr>
          </a:lstStyle>
          <a:p>
            <a:endParaRPr lang="de-DE" dirty="0"/>
          </a:p>
        </p:txBody>
      </p:sp>
      <p:pic>
        <p:nvPicPr>
          <p:cNvPr id="9" name="Grafik 8">
            <a:extLst>
              <a:ext uri="{FF2B5EF4-FFF2-40B4-BE49-F238E27FC236}">
                <a16:creationId xmlns:a16="http://schemas.microsoft.com/office/drawing/2014/main" id="{45B16576-B954-4493-9E58-E9C5386E81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5698" y="5269617"/>
            <a:ext cx="1533108" cy="1266146"/>
          </a:xfrm>
          <a:prstGeom prst="rect">
            <a:avLst/>
          </a:prstGeom>
        </p:spPr>
      </p:pic>
      <p:sp>
        <p:nvSpPr>
          <p:cNvPr id="5" name="Foliennummernplatzhalter 4">
            <a:extLst>
              <a:ext uri="{FF2B5EF4-FFF2-40B4-BE49-F238E27FC236}">
                <a16:creationId xmlns:a16="http://schemas.microsoft.com/office/drawing/2014/main" id="{5E58F85F-E39F-6DF2-648B-F85C48FB1958}"/>
              </a:ext>
            </a:extLst>
          </p:cNvPr>
          <p:cNvSpPr>
            <a:spLocks noGrp="1"/>
          </p:cNvSpPr>
          <p:nvPr>
            <p:ph type="sldNum" sz="quarter" idx="11"/>
          </p:nvPr>
        </p:nvSpPr>
        <p:spPr/>
        <p:txBody>
          <a:bodyPr/>
          <a:lstStyle/>
          <a:p>
            <a:pPr defTabSz="914583"/>
            <a:fld id="{30ADABB7-F9A6-4A4D-9415-296AC5E687F8}" type="slidenum">
              <a:rPr lang="de-DE" smtClean="0">
                <a:solidFill>
                  <a:srgbClr val="FFFFFF"/>
                </a:solidFill>
              </a:rPr>
              <a:pPr defTabSz="914583"/>
              <a:t>‹#›</a:t>
            </a:fld>
            <a:endParaRPr lang="de-DE" dirty="0">
              <a:solidFill>
                <a:srgbClr val="FFFFFF"/>
              </a:solidFill>
            </a:endParaRPr>
          </a:p>
        </p:txBody>
      </p:sp>
      <p:sp>
        <p:nvSpPr>
          <p:cNvPr id="6" name="Fußzeilenplatzhalter 5">
            <a:extLst>
              <a:ext uri="{FF2B5EF4-FFF2-40B4-BE49-F238E27FC236}">
                <a16:creationId xmlns:a16="http://schemas.microsoft.com/office/drawing/2014/main" id="{4E76295D-E20E-919F-946F-82E3A703EF74}"/>
              </a:ext>
            </a:extLst>
          </p:cNvPr>
          <p:cNvSpPr>
            <a:spLocks noGrp="1"/>
          </p:cNvSpPr>
          <p:nvPr>
            <p:ph type="ftr" sz="quarter" idx="12"/>
          </p:nvPr>
        </p:nvSpPr>
        <p:spPr>
          <a:xfrm>
            <a:off x="1425971" y="6546315"/>
            <a:ext cx="4115872" cy="257834"/>
          </a:xfrm>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pic>
        <p:nvPicPr>
          <p:cNvPr id="10" name="Google Shape;14;p3">
            <a:extLst>
              <a:ext uri="{FF2B5EF4-FFF2-40B4-BE49-F238E27FC236}">
                <a16:creationId xmlns:a16="http://schemas.microsoft.com/office/drawing/2014/main" id="{B8CDFF79-92C4-4BF7-90C3-F8CF71BF4CBE}"/>
              </a:ext>
            </a:extLst>
          </p:cNvPr>
          <p:cNvPicPr preferRelativeResize="0"/>
          <p:nvPr userDrawn="1"/>
        </p:nvPicPr>
        <p:blipFill rotWithShape="1">
          <a:blip r:embed="rId4">
            <a:alphaModFix/>
          </a:blip>
          <a:srcRect t="13675" b="15313"/>
          <a:stretch/>
        </p:blipFill>
        <p:spPr>
          <a:xfrm>
            <a:off x="8122552" y="59915"/>
            <a:ext cx="2958570" cy="898238"/>
          </a:xfrm>
          <a:prstGeom prst="rect">
            <a:avLst/>
          </a:prstGeom>
          <a:noFill/>
          <a:ln>
            <a:noFill/>
          </a:ln>
        </p:spPr>
      </p:pic>
      <p:pic>
        <p:nvPicPr>
          <p:cNvPr id="12" name="Google Shape;15;p3">
            <a:extLst>
              <a:ext uri="{FF2B5EF4-FFF2-40B4-BE49-F238E27FC236}">
                <a16:creationId xmlns:a16="http://schemas.microsoft.com/office/drawing/2014/main" id="{843D5AA5-A325-4AB5-9719-1CE8F2E77D8D}"/>
              </a:ext>
            </a:extLst>
          </p:cNvPr>
          <p:cNvPicPr preferRelativeResize="0"/>
          <p:nvPr userDrawn="1"/>
        </p:nvPicPr>
        <p:blipFill>
          <a:blip r:embed="rId5">
            <a:extLst>
              <a:ext uri="{28A0092B-C50C-407E-A947-70E740481C1C}">
                <a14:useLocalDpi xmlns:a14="http://schemas.microsoft.com/office/drawing/2010/main" val="0"/>
              </a:ext>
            </a:extLst>
          </a:blip>
          <a:stretch>
            <a:fillRect/>
          </a:stretch>
        </p:blipFill>
        <p:spPr>
          <a:xfrm>
            <a:off x="11058009" y="0"/>
            <a:ext cx="1094528" cy="1098177"/>
          </a:xfrm>
          <a:prstGeom prst="rect">
            <a:avLst/>
          </a:prstGeom>
          <a:noFill/>
          <a:ln>
            <a:noFill/>
          </a:ln>
        </p:spPr>
      </p:pic>
    </p:spTree>
    <p:extLst>
      <p:ext uri="{BB962C8B-B14F-4D97-AF65-F5344CB8AC3E}">
        <p14:creationId xmlns:p14="http://schemas.microsoft.com/office/powerpoint/2010/main" val="4134909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abelle blau">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7"/>
            <a:ext cx="12195176" cy="6861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879" y="2528590"/>
            <a:ext cx="2179524" cy="1800000"/>
          </a:xfrm>
          <a:prstGeom prst="rect">
            <a:avLst/>
          </a:prstGeom>
        </p:spPr>
      </p:pic>
      <p:pic>
        <p:nvPicPr>
          <p:cNvPr id="10" name="Google Shape;14;p3">
            <a:extLst>
              <a:ext uri="{FF2B5EF4-FFF2-40B4-BE49-F238E27FC236}">
                <a16:creationId xmlns:a16="http://schemas.microsoft.com/office/drawing/2014/main" id="{EC617D51-1173-4E51-BD0D-8B2B2C189A91}"/>
              </a:ext>
            </a:extLst>
          </p:cNvPr>
          <p:cNvPicPr preferRelativeResize="0">
            <a:picLocks noChangeAspect="1"/>
          </p:cNvPicPr>
          <p:nvPr userDrawn="1"/>
        </p:nvPicPr>
        <p:blipFill rotWithShape="1">
          <a:blip r:embed="rId3">
            <a:alphaModFix/>
          </a:blip>
          <a:srcRect t="13675" b="15313"/>
          <a:stretch/>
        </p:blipFill>
        <p:spPr>
          <a:xfrm>
            <a:off x="3479124" y="2413557"/>
            <a:ext cx="5928747" cy="1800000"/>
          </a:xfrm>
          <a:prstGeom prst="rect">
            <a:avLst/>
          </a:prstGeom>
          <a:noFill/>
          <a:ln>
            <a:noFill/>
          </a:ln>
        </p:spPr>
      </p:pic>
      <p:pic>
        <p:nvPicPr>
          <p:cNvPr id="12" name="Google Shape;15;p3">
            <a:extLst>
              <a:ext uri="{FF2B5EF4-FFF2-40B4-BE49-F238E27FC236}">
                <a16:creationId xmlns:a16="http://schemas.microsoft.com/office/drawing/2014/main" id="{C925B1FF-D909-4695-9106-C19CABE8C8D6}"/>
              </a:ext>
            </a:extLst>
          </p:cNvPr>
          <p:cNvPicPr preferRelativeResize="0">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27507" y="2528590"/>
            <a:ext cx="1794019" cy="1800000"/>
          </a:xfrm>
          <a:prstGeom prst="rect">
            <a:avLst/>
          </a:prstGeom>
          <a:noFill/>
          <a:ln>
            <a:noFill/>
          </a:ln>
        </p:spPr>
      </p:pic>
    </p:spTree>
    <p:extLst>
      <p:ext uri="{BB962C8B-B14F-4D97-AF65-F5344CB8AC3E}">
        <p14:creationId xmlns:p14="http://schemas.microsoft.com/office/powerpoint/2010/main" val="1518057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elle blau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7"/>
            <a:ext cx="12195176" cy="6861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1"/>
            <a:ext cx="944125" cy="779723"/>
          </a:xfrm>
          <a:prstGeom prst="rect">
            <a:avLst/>
          </a:prstGeom>
        </p:spPr>
      </p:pic>
      <p:graphicFrame>
        <p:nvGraphicFramePr>
          <p:cNvPr id="10" name="Tabellenplatzhalter 7">
            <a:extLst>
              <a:ext uri="{FF2B5EF4-FFF2-40B4-BE49-F238E27FC236}">
                <a16:creationId xmlns:a16="http://schemas.microsoft.com/office/drawing/2014/main" id="{1C20BEF9-F6A4-4E18-813E-7C7A4A89EFB4}"/>
              </a:ext>
            </a:extLst>
          </p:cNvPr>
          <p:cNvGraphicFramePr>
            <a:graphicFrameLocks/>
          </p:cNvGraphicFramePr>
          <p:nvPr userDrawn="1"/>
        </p:nvGraphicFramePr>
        <p:xfrm>
          <a:off x="695506" y="1629152"/>
          <a:ext cx="10804165" cy="2942604"/>
        </p:xfrm>
        <a:graphic>
          <a:graphicData uri="http://schemas.openxmlformats.org/drawingml/2006/table">
            <a:tbl>
              <a:tblPr firstRow="1" bandRow="1">
                <a:tableStyleId>{7DF18680-E054-41AD-8BC1-D1AEF772440D}</a:tableStyleId>
              </a:tblPr>
              <a:tblGrid>
                <a:gridCol w="2160833">
                  <a:extLst>
                    <a:ext uri="{9D8B030D-6E8A-4147-A177-3AD203B41FA5}">
                      <a16:colId xmlns:a16="http://schemas.microsoft.com/office/drawing/2014/main" val="3414773314"/>
                    </a:ext>
                  </a:extLst>
                </a:gridCol>
                <a:gridCol w="2160833">
                  <a:extLst>
                    <a:ext uri="{9D8B030D-6E8A-4147-A177-3AD203B41FA5}">
                      <a16:colId xmlns:a16="http://schemas.microsoft.com/office/drawing/2014/main" val="4143605508"/>
                    </a:ext>
                  </a:extLst>
                </a:gridCol>
                <a:gridCol w="2160833">
                  <a:extLst>
                    <a:ext uri="{9D8B030D-6E8A-4147-A177-3AD203B41FA5}">
                      <a16:colId xmlns:a16="http://schemas.microsoft.com/office/drawing/2014/main" val="3205677931"/>
                    </a:ext>
                  </a:extLst>
                </a:gridCol>
                <a:gridCol w="2160833">
                  <a:extLst>
                    <a:ext uri="{9D8B030D-6E8A-4147-A177-3AD203B41FA5}">
                      <a16:colId xmlns:a16="http://schemas.microsoft.com/office/drawing/2014/main" val="51638767"/>
                    </a:ext>
                  </a:extLst>
                </a:gridCol>
                <a:gridCol w="2160833">
                  <a:extLst>
                    <a:ext uri="{9D8B030D-6E8A-4147-A177-3AD203B41FA5}">
                      <a16:colId xmlns:a16="http://schemas.microsoft.com/office/drawing/2014/main" val="41179464"/>
                    </a:ext>
                  </a:extLst>
                </a:gridCol>
              </a:tblGrid>
              <a:tr h="490434">
                <a:tc>
                  <a:txBody>
                    <a:bodyPr/>
                    <a:lstStyle/>
                    <a:p>
                      <a:r>
                        <a:rPr lang="de-DE" sz="1800" dirty="0">
                          <a:latin typeface="Arial" panose="020B0604020202020204" pitchFamily="34" charset="0"/>
                          <a:cs typeface="Arial" panose="020B0604020202020204" pitchFamily="34" charset="0"/>
                        </a:rPr>
                        <a:t>Titel 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490434">
                <a:tc>
                  <a:txBody>
                    <a:bodyPr/>
                    <a:lstStyle/>
                    <a:p>
                      <a:r>
                        <a:rPr lang="de-DE" sz="1800" dirty="0">
                          <a:latin typeface="Arial" panose="020B0604020202020204" pitchFamily="34" charset="0"/>
                          <a:cs typeface="Arial" panose="020B0604020202020204" pitchFamily="34" charset="0"/>
                        </a:rPr>
                        <a:t>Inhalt 1.1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2.1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3.1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4.1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5.1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656140927"/>
                  </a:ext>
                </a:extLst>
              </a:tr>
              <a:tr h="490434">
                <a:tc>
                  <a:txBody>
                    <a:bodyPr/>
                    <a:lstStyle/>
                    <a:p>
                      <a:r>
                        <a:rPr lang="de-DE" sz="1800" dirty="0">
                          <a:latin typeface="Arial" panose="020B0604020202020204" pitchFamily="34" charset="0"/>
                          <a:cs typeface="Arial" panose="020B0604020202020204" pitchFamily="34" charset="0"/>
                        </a:rPr>
                        <a:t>Inhalt 1.2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sz="1800" dirty="0">
                          <a:latin typeface="Arial" panose="020B0604020202020204" pitchFamily="34" charset="0"/>
                          <a:cs typeface="Arial" panose="020B0604020202020204" pitchFamily="34" charset="0"/>
                        </a:rPr>
                        <a:t>Inhalt 2.2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sz="1800" dirty="0">
                          <a:latin typeface="Arial" panose="020B0604020202020204" pitchFamily="34" charset="0"/>
                          <a:cs typeface="Arial" panose="020B0604020202020204" pitchFamily="34" charset="0"/>
                        </a:rPr>
                        <a:t>Inhalt 3.2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sz="1800" dirty="0">
                          <a:latin typeface="Arial" panose="020B0604020202020204" pitchFamily="34" charset="0"/>
                          <a:cs typeface="Arial" panose="020B0604020202020204" pitchFamily="34" charset="0"/>
                        </a:rPr>
                        <a:t>Inhalt 4.2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sz="1800" dirty="0">
                          <a:latin typeface="Arial" panose="020B0604020202020204" pitchFamily="34" charset="0"/>
                          <a:cs typeface="Arial" panose="020B0604020202020204" pitchFamily="34" charset="0"/>
                        </a:rPr>
                        <a:t>Inhalt 5.2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749801091"/>
                  </a:ext>
                </a:extLst>
              </a:tr>
              <a:tr h="490434">
                <a:tc>
                  <a:txBody>
                    <a:bodyPr/>
                    <a:lstStyle/>
                    <a:p>
                      <a:r>
                        <a:rPr lang="de-DE" sz="1800" dirty="0">
                          <a:latin typeface="Arial" panose="020B0604020202020204" pitchFamily="34" charset="0"/>
                          <a:cs typeface="Arial" panose="020B0604020202020204" pitchFamily="34" charset="0"/>
                        </a:rPr>
                        <a:t>Inhalt 1.3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2.3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3.3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4.3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5.3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879492290"/>
                  </a:ext>
                </a:extLst>
              </a:tr>
              <a:tr h="490434">
                <a:tc>
                  <a:txBody>
                    <a:bodyPr/>
                    <a:lstStyle/>
                    <a:p>
                      <a:r>
                        <a:rPr lang="de-DE" sz="1800" dirty="0">
                          <a:latin typeface="Arial" panose="020B0604020202020204" pitchFamily="34" charset="0"/>
                          <a:cs typeface="Arial" panose="020B0604020202020204" pitchFamily="34" charset="0"/>
                        </a:rPr>
                        <a:t>Inhalt 1.4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sz="1800" dirty="0">
                          <a:latin typeface="Arial" panose="020B0604020202020204" pitchFamily="34" charset="0"/>
                          <a:cs typeface="Arial" panose="020B0604020202020204" pitchFamily="34" charset="0"/>
                        </a:rPr>
                        <a:t>Inhalt 2.4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sz="1800" dirty="0">
                          <a:latin typeface="Arial" panose="020B0604020202020204" pitchFamily="34" charset="0"/>
                          <a:cs typeface="Arial" panose="020B0604020202020204" pitchFamily="34" charset="0"/>
                        </a:rPr>
                        <a:t>Inhalt 3.4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sz="1800" dirty="0">
                          <a:latin typeface="Arial" panose="020B0604020202020204" pitchFamily="34" charset="0"/>
                          <a:cs typeface="Arial" panose="020B0604020202020204" pitchFamily="34" charset="0"/>
                        </a:rPr>
                        <a:t>Inhalt 4.4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sz="1800" dirty="0">
                          <a:latin typeface="Arial" panose="020B0604020202020204" pitchFamily="34" charset="0"/>
                          <a:cs typeface="Arial" panose="020B0604020202020204" pitchFamily="34" charset="0"/>
                        </a:rPr>
                        <a:t>Inhalt 5.4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3394470182"/>
                  </a:ext>
                </a:extLst>
              </a:tr>
              <a:tr h="490434">
                <a:tc>
                  <a:txBody>
                    <a:bodyPr/>
                    <a:lstStyle/>
                    <a:p>
                      <a:r>
                        <a:rPr lang="de-DE" sz="1800" dirty="0">
                          <a:latin typeface="Arial" panose="020B0604020202020204" pitchFamily="34" charset="0"/>
                          <a:cs typeface="Arial" panose="020B0604020202020204" pitchFamily="34" charset="0"/>
                        </a:rPr>
                        <a:t>Inhalt 1.5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2.5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3.5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4.5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sz="1800" dirty="0">
                          <a:latin typeface="Arial" panose="020B0604020202020204" pitchFamily="34" charset="0"/>
                          <a:cs typeface="Arial" panose="020B0604020202020204" pitchFamily="34" charset="0"/>
                        </a:rPr>
                        <a:t>Inhalt 5.5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197931053"/>
                  </a:ext>
                </a:extLst>
              </a:tr>
            </a:tbl>
          </a:graphicData>
        </a:graphic>
      </p:graphicFrame>
      <p:sp>
        <p:nvSpPr>
          <p:cNvPr id="3" name="Textfeld 2">
            <a:extLst>
              <a:ext uri="{FF2B5EF4-FFF2-40B4-BE49-F238E27FC236}">
                <a16:creationId xmlns:a16="http://schemas.microsoft.com/office/drawing/2014/main" id="{DFA15C25-778F-45D2-A70E-06F46D1BF03A}"/>
              </a:ext>
            </a:extLst>
          </p:cNvPr>
          <p:cNvSpPr txBox="1"/>
          <p:nvPr userDrawn="1"/>
        </p:nvSpPr>
        <p:spPr>
          <a:xfrm>
            <a:off x="695506" y="333452"/>
            <a:ext cx="10058711" cy="985514"/>
          </a:xfrm>
          <a:prstGeom prst="rect">
            <a:avLst/>
          </a:prstGeom>
          <a:noFill/>
        </p:spPr>
        <p:txBody>
          <a:bodyPr wrap="square" rtlCol="0" anchor="t">
            <a:noAutofit/>
          </a:bodyPr>
          <a:lstStyle/>
          <a:p>
            <a:pPr marL="0" marR="0" lvl="0" indent="0" algn="l" defTabSz="914583" rtl="0" eaLnBrk="1" fontAlgn="auto" latinLnBrk="0" hangingPunct="1">
              <a:lnSpc>
                <a:spcPct val="90000"/>
              </a:lnSpc>
              <a:spcBef>
                <a:spcPts val="0"/>
              </a:spcBef>
              <a:spcAft>
                <a:spcPts val="0"/>
              </a:spcAft>
              <a:buClrTx/>
              <a:buSzTx/>
              <a:buFontTx/>
              <a:buNone/>
              <a:tabLst/>
              <a:defRPr/>
            </a:pPr>
            <a:r>
              <a:rPr kumimoji="0" lang="de-DE" sz="28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Mustertabelle</a:t>
            </a:r>
          </a:p>
        </p:txBody>
      </p:sp>
      <p:sp>
        <p:nvSpPr>
          <p:cNvPr id="2" name="Fußzeilenplatzhalter 1">
            <a:extLst>
              <a:ext uri="{FF2B5EF4-FFF2-40B4-BE49-F238E27FC236}">
                <a16:creationId xmlns:a16="http://schemas.microsoft.com/office/drawing/2014/main" id="{89CAA27B-59B5-D915-6398-75A94668C980}"/>
              </a:ext>
            </a:extLst>
          </p:cNvPr>
          <p:cNvSpPr>
            <a:spLocks noGrp="1"/>
          </p:cNvSpPr>
          <p:nvPr>
            <p:ph type="ftr" sz="quarter" idx="11"/>
          </p:nvPr>
        </p:nvSpPr>
        <p:spPr/>
        <p:txBody>
          <a:bodyPr/>
          <a:lstStyle>
            <a:lvl1pPr>
              <a:defRPr>
                <a:solidFill>
                  <a:schemeClr val="bg1"/>
                </a:solidFill>
              </a:defRPr>
            </a:lvl1pPr>
          </a:lstStyle>
          <a:p>
            <a:pPr defTabSz="914583"/>
            <a:r>
              <a:rPr lang="de-DE">
                <a:solidFill>
                  <a:srgbClr val="FFFFFF"/>
                </a:solidFill>
              </a:rPr>
              <a:t>Name des Vortragenden, Institut, Datum</a:t>
            </a:r>
            <a:endParaRPr lang="de-DE" dirty="0">
              <a:solidFill>
                <a:srgbClr val="FFFFFF"/>
              </a:solidFill>
            </a:endParaRPr>
          </a:p>
        </p:txBody>
      </p:sp>
    </p:spTree>
    <p:extLst>
      <p:ext uri="{BB962C8B-B14F-4D97-AF65-F5344CB8AC3E}">
        <p14:creationId xmlns:p14="http://schemas.microsoft.com/office/powerpoint/2010/main" val="3950727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grü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3B56E86-EFEB-4205-AA4A-9F3E82413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5175" cy="6859588"/>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1" y="0"/>
            <a:ext cx="695506" cy="6859588"/>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508" y="3804090"/>
            <a:ext cx="9700190" cy="1141702"/>
          </a:xfrm>
          <a:solidFill>
            <a:schemeClr val="accent4">
              <a:lumMod val="50000"/>
              <a:alpha val="80000"/>
            </a:schemeClr>
          </a:solidFill>
        </p:spPr>
        <p:txBody>
          <a:bodyPr lIns="288000" tIns="144000" rIns="432000" bIns="144000" anchor="ctr">
            <a:normAutofit/>
          </a:bodyPr>
          <a:lstStyle>
            <a:lvl1pPr marL="717694" indent="0" algn="l">
              <a:lnSpc>
                <a:spcPct val="100000"/>
              </a:lnSpc>
              <a:spcBef>
                <a:spcPts val="1000"/>
              </a:spcBef>
              <a:buNone/>
              <a:defRPr sz="1600" b="1">
                <a:solidFill>
                  <a:schemeClr val="bg1"/>
                </a:solidFill>
              </a:defRPr>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de-DE" dirty="0"/>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375" y="333452"/>
            <a:ext cx="9544306" cy="3206727"/>
          </a:xfrm>
        </p:spPr>
        <p:txBody>
          <a:bodyPr lIns="216000" tIns="0" rIns="0" bIns="108000" anchor="b">
            <a:noAutofit/>
          </a:bodyPr>
          <a:lstStyle>
            <a:lvl1pPr>
              <a:defRPr sz="4801" b="1" cap="all" baseline="0">
                <a:solidFill>
                  <a:schemeClr val="tx1"/>
                </a:solidFill>
              </a:defRPr>
            </a:lvl1pPr>
          </a:lstStyle>
          <a:p>
            <a:endParaRPr lang="de-DE" dirty="0"/>
          </a:p>
        </p:txBody>
      </p:sp>
      <p:pic>
        <p:nvPicPr>
          <p:cNvPr id="8" name="Grafik 7">
            <a:extLst>
              <a:ext uri="{FF2B5EF4-FFF2-40B4-BE49-F238E27FC236}">
                <a16:creationId xmlns:a16="http://schemas.microsoft.com/office/drawing/2014/main" id="{634066C5-F371-4079-BEC5-D83B78D0CF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5698" y="5269617"/>
            <a:ext cx="1533108" cy="1266146"/>
          </a:xfrm>
          <a:prstGeom prst="rect">
            <a:avLst/>
          </a:prstGeom>
        </p:spPr>
      </p:pic>
      <p:sp>
        <p:nvSpPr>
          <p:cNvPr id="2" name="Fußzeilenplatzhalter 1">
            <a:extLst>
              <a:ext uri="{FF2B5EF4-FFF2-40B4-BE49-F238E27FC236}">
                <a16:creationId xmlns:a16="http://schemas.microsoft.com/office/drawing/2014/main" id="{BC05F074-4978-BB63-F797-D5FCF996151E}"/>
              </a:ext>
            </a:extLst>
          </p:cNvPr>
          <p:cNvSpPr>
            <a:spLocks noGrp="1"/>
          </p:cNvSpPr>
          <p:nvPr>
            <p:ph type="ftr" sz="quarter" idx="10"/>
          </p:nvPr>
        </p:nvSpPr>
        <p:spPr>
          <a:xfrm>
            <a:off x="1425971" y="6546315"/>
            <a:ext cx="4115872" cy="257834"/>
          </a:xfrm>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
        <p:nvSpPr>
          <p:cNvPr id="4" name="Foliennummernplatzhalter 3">
            <a:extLst>
              <a:ext uri="{FF2B5EF4-FFF2-40B4-BE49-F238E27FC236}">
                <a16:creationId xmlns:a16="http://schemas.microsoft.com/office/drawing/2014/main" id="{D709CECA-60EA-35F9-5F27-CF64A7C89715}"/>
              </a:ext>
            </a:extLst>
          </p:cNvPr>
          <p:cNvSpPr>
            <a:spLocks noGrp="1"/>
          </p:cNvSpPr>
          <p:nvPr>
            <p:ph type="sldNum" sz="quarter" idx="11"/>
          </p:nvPr>
        </p:nvSpPr>
        <p:spPr/>
        <p:txBody>
          <a:bodyPr/>
          <a:lstStyle/>
          <a:p>
            <a:pPr defTabSz="914583"/>
            <a:fld id="{30ADABB7-F9A6-4A4D-9415-296AC5E687F8}" type="slidenum">
              <a:rPr lang="de-DE" smtClean="0">
                <a:solidFill>
                  <a:srgbClr val="FFFFFF"/>
                </a:solidFill>
              </a:rPr>
              <a:pPr defTabSz="914583"/>
              <a:t>‹#›</a:t>
            </a:fld>
            <a:endParaRPr lang="de-DE" dirty="0">
              <a:solidFill>
                <a:srgbClr val="FFFFFF"/>
              </a:solidFill>
            </a:endParaRPr>
          </a:p>
        </p:txBody>
      </p:sp>
    </p:spTree>
    <p:extLst>
      <p:ext uri="{BB962C8B-B14F-4D97-AF65-F5344CB8AC3E}">
        <p14:creationId xmlns:p14="http://schemas.microsoft.com/office/powerpoint/2010/main" val="3838876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titel grün">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AF35D6C1-0699-3B81-DD6A-0016F7A8D7EA}"/>
              </a:ext>
            </a:extLst>
          </p:cNvPr>
          <p:cNvSpPr>
            <a:spLocks noGrp="1"/>
          </p:cNvSpPr>
          <p:nvPr>
            <p:ph type="pic" sz="quarter" idx="11" hasCustomPrompt="1"/>
          </p:nvPr>
        </p:nvSpPr>
        <p:spPr>
          <a:xfrm>
            <a:off x="287413" y="0"/>
            <a:ext cx="11907762" cy="6859588"/>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75" cy="6859588"/>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8074" y="5102769"/>
            <a:ext cx="10696607" cy="1141702"/>
          </a:xfrm>
          <a:solidFill>
            <a:schemeClr val="accent4">
              <a:lumMod val="50000"/>
              <a:alpha val="80000"/>
            </a:schemeClr>
          </a:solidFill>
        </p:spPr>
        <p:txBody>
          <a:bodyPr lIns="396000" tIns="0" rIns="72000" bIns="0" anchor="ctr">
            <a:normAutofit/>
          </a:bodyPr>
          <a:lstStyle>
            <a:lvl1pPr>
              <a:defRPr sz="4801" cap="all" baseline="0">
                <a:solidFill>
                  <a:schemeClr val="bg1"/>
                </a:solidFill>
              </a:defRPr>
            </a:lvl1pPr>
          </a:lstStyle>
          <a:p>
            <a:r>
              <a:rPr lang="de-DE" dirty="0"/>
              <a:t>TITEL</a:t>
            </a:r>
          </a:p>
        </p:txBody>
      </p:sp>
      <p:sp>
        <p:nvSpPr>
          <p:cNvPr id="9" name="Textplatzhalter 9">
            <a:extLst>
              <a:ext uri="{FF2B5EF4-FFF2-40B4-BE49-F238E27FC236}">
                <a16:creationId xmlns:a16="http://schemas.microsoft.com/office/drawing/2014/main" id="{5FBA6571-CE1B-47EB-8C1E-D5A1391EAE8D}"/>
              </a:ext>
            </a:extLst>
          </p:cNvPr>
          <p:cNvSpPr>
            <a:spLocks noGrp="1"/>
          </p:cNvSpPr>
          <p:nvPr>
            <p:ph type="body" sz="quarter" idx="13"/>
          </p:nvPr>
        </p:nvSpPr>
        <p:spPr>
          <a:xfrm>
            <a:off x="10986460" y="302470"/>
            <a:ext cx="943446" cy="781381"/>
          </a:xfrm>
          <a:blipFill>
            <a:blip r:embed="rId2"/>
            <a:stretch>
              <a:fillRect/>
            </a:stretch>
          </a:blipFill>
        </p:spPr>
        <p:txBody>
          <a:bodyPr>
            <a:normAutofit/>
          </a:bodyPr>
          <a:lstStyle>
            <a:lvl1pPr>
              <a:defRPr sz="100">
                <a:solidFill>
                  <a:schemeClr val="tx1">
                    <a:alpha val="0"/>
                  </a:schemeClr>
                </a:solidFill>
              </a:defRPr>
            </a:lvl1pPr>
          </a:lstStyle>
          <a:p>
            <a:pPr lvl="0"/>
            <a:endParaRPr lang="de-DE" dirty="0"/>
          </a:p>
        </p:txBody>
      </p:sp>
      <p:sp>
        <p:nvSpPr>
          <p:cNvPr id="2" name="Fußzeilenplatzhalter 1">
            <a:extLst>
              <a:ext uri="{FF2B5EF4-FFF2-40B4-BE49-F238E27FC236}">
                <a16:creationId xmlns:a16="http://schemas.microsoft.com/office/drawing/2014/main" id="{432C7237-52B1-CB5D-D118-2836DC556ECF}"/>
              </a:ext>
            </a:extLst>
          </p:cNvPr>
          <p:cNvSpPr>
            <a:spLocks noGrp="1"/>
          </p:cNvSpPr>
          <p:nvPr>
            <p:ph type="ftr" sz="quarter" idx="14"/>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129979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nhalt 1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554430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2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2096111"/>
            <a:ext cx="10804162" cy="44300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506" y="1488132"/>
            <a:ext cx="3482945" cy="439926"/>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4" name="Fußzeilenplatzhalter 3">
            <a:extLst>
              <a:ext uri="{FF2B5EF4-FFF2-40B4-BE49-F238E27FC236}">
                <a16:creationId xmlns:a16="http://schemas.microsoft.com/office/drawing/2014/main" id="{96263446-0FBB-7B9F-7376-C85F4725E6DA}"/>
              </a:ext>
            </a:extLst>
          </p:cNvPr>
          <p:cNvSpPr>
            <a:spLocks noGrp="1"/>
          </p:cNvSpPr>
          <p:nvPr>
            <p:ph type="ftr" sz="quarter" idx="18"/>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283463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3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2096111"/>
            <a:ext cx="5402081" cy="18511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506" y="1488132"/>
            <a:ext cx="3482945" cy="439926"/>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1" name="Inhaltsplatzhalter 2">
            <a:extLst>
              <a:ext uri="{FF2B5EF4-FFF2-40B4-BE49-F238E27FC236}">
                <a16:creationId xmlns:a16="http://schemas.microsoft.com/office/drawing/2014/main" id="{FBB571AC-F556-C50A-DAD2-4638503AA732}"/>
              </a:ext>
            </a:extLst>
          </p:cNvPr>
          <p:cNvSpPr>
            <a:spLocks noGrp="1"/>
          </p:cNvSpPr>
          <p:nvPr>
            <p:ph idx="18"/>
          </p:nvPr>
        </p:nvSpPr>
        <p:spPr>
          <a:xfrm>
            <a:off x="695507" y="4674975"/>
            <a:ext cx="5402081" cy="18511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43C99AA0-30B9-CB68-5447-173C21DF9AC9}"/>
              </a:ext>
            </a:extLst>
          </p:cNvPr>
          <p:cNvSpPr>
            <a:spLocks noGrp="1"/>
          </p:cNvSpPr>
          <p:nvPr>
            <p:ph type="body" sz="quarter" idx="19"/>
          </p:nvPr>
        </p:nvSpPr>
        <p:spPr>
          <a:xfrm>
            <a:off x="695506" y="4066996"/>
            <a:ext cx="3482945" cy="439926"/>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3" name="Bildplatzhalter 4">
            <a:extLst>
              <a:ext uri="{FF2B5EF4-FFF2-40B4-BE49-F238E27FC236}">
                <a16:creationId xmlns:a16="http://schemas.microsoft.com/office/drawing/2014/main" id="{E5E99BBD-0EE1-272A-B9CD-BB38CD6536A9}"/>
              </a:ext>
            </a:extLst>
          </p:cNvPr>
          <p:cNvSpPr>
            <a:spLocks noGrp="1"/>
          </p:cNvSpPr>
          <p:nvPr>
            <p:ph type="pic" sz="quarter" idx="20" hasCustomPrompt="1"/>
          </p:nvPr>
        </p:nvSpPr>
        <p:spPr>
          <a:xfrm>
            <a:off x="6342126" y="1488133"/>
            <a:ext cx="5157543" cy="5038003"/>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4" name="Fußzeilenplatzhalter 3">
            <a:extLst>
              <a:ext uri="{FF2B5EF4-FFF2-40B4-BE49-F238E27FC236}">
                <a16:creationId xmlns:a16="http://schemas.microsoft.com/office/drawing/2014/main" id="{34160246-4126-D54D-D8F2-4EA413129C18}"/>
              </a:ext>
            </a:extLst>
          </p:cNvPr>
          <p:cNvSpPr>
            <a:spLocks noGrp="1"/>
          </p:cNvSpPr>
          <p:nvPr>
            <p:ph type="ftr" sz="quarter" idx="21"/>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2091778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4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1629153"/>
            <a:ext cx="10804162" cy="33797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1" name="Textplatzhalter 20">
            <a:extLst>
              <a:ext uri="{FF2B5EF4-FFF2-40B4-BE49-F238E27FC236}">
                <a16:creationId xmlns:a16="http://schemas.microsoft.com/office/drawing/2014/main" id="{B0949BCE-540C-4310-9432-ECBCD4F9E8D9}"/>
              </a:ext>
            </a:extLst>
          </p:cNvPr>
          <p:cNvSpPr>
            <a:spLocks noGrp="1"/>
          </p:cNvSpPr>
          <p:nvPr>
            <p:ph type="body" sz="quarter" idx="16"/>
          </p:nvPr>
        </p:nvSpPr>
        <p:spPr>
          <a:xfrm>
            <a:off x="288074" y="5246983"/>
            <a:ext cx="11211595" cy="1279153"/>
          </a:xfrm>
          <a:solidFill>
            <a:schemeClr val="accent4">
              <a:lumMod val="50000"/>
            </a:schemeClr>
          </a:solidFill>
        </p:spPr>
        <p:txBody>
          <a:bodyPr tIns="144000"/>
          <a:lstStyle>
            <a:lvl1pPr marL="539858" indent="-231821" defTabSz="539858">
              <a:lnSpc>
                <a:spcPct val="100000"/>
              </a:lnSpc>
              <a:spcBef>
                <a:spcPts val="0"/>
              </a:spcBef>
              <a:defRPr sz="2000">
                <a:solidFill>
                  <a:schemeClr val="bg1"/>
                </a:solidFill>
              </a:defRPr>
            </a:lvl1pPr>
            <a:lvl2pPr marL="539858" indent="-231821" defTabSz="539858">
              <a:lnSpc>
                <a:spcPct val="100000"/>
              </a:lnSpc>
              <a:spcBef>
                <a:spcPts val="0"/>
              </a:spcBef>
              <a:defRPr sz="1800">
                <a:solidFill>
                  <a:schemeClr val="bg1"/>
                </a:solidFill>
              </a:defRPr>
            </a:lvl2pPr>
            <a:lvl3pPr marL="539858" indent="-231821" defTabSz="539858">
              <a:lnSpc>
                <a:spcPct val="100000"/>
              </a:lnSpc>
              <a:spcBef>
                <a:spcPts val="0"/>
              </a:spcBef>
              <a:defRPr sz="1600">
                <a:solidFill>
                  <a:schemeClr val="bg1"/>
                </a:solidFill>
              </a:defRPr>
            </a:lvl3pPr>
            <a:lvl4pPr marL="539858" indent="-231821" defTabSz="539858">
              <a:defRPr/>
            </a:lvl4pPr>
            <a:lvl5pPr marL="539858" indent="-231821" defTabSz="539858">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5AC8D3D5-3F24-32BA-B9E4-6239FD09AAD8}"/>
              </a:ext>
            </a:extLst>
          </p:cNvPr>
          <p:cNvSpPr>
            <a:spLocks noGrp="1"/>
          </p:cNvSpPr>
          <p:nvPr>
            <p:ph type="ftr" sz="quarter" idx="17"/>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417533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5 grün">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75" cy="6859588"/>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506" y="333452"/>
            <a:ext cx="10057418" cy="986628"/>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507"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6723"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6115"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507" y="3042288"/>
            <a:ext cx="3482945" cy="1915872"/>
          </a:xfrm>
          <a:solidFill>
            <a:schemeClr val="accent6">
              <a:lumMod val="40000"/>
              <a:lumOff val="60000"/>
            </a:schemeClr>
          </a:solidFill>
        </p:spPr>
        <p:txBody>
          <a:bodyPr>
            <a:normAutofit/>
          </a:bodyPr>
          <a:lstStyle>
            <a:lvl1pPr marL="0" marR="0" indent="0" algn="l" defTabSz="914583"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6115" y="3042288"/>
            <a:ext cx="3482945" cy="1915872"/>
          </a:xfrm>
          <a:solidFill>
            <a:schemeClr val="accent6">
              <a:lumMod val="40000"/>
              <a:lumOff val="60000"/>
            </a:schemeClr>
          </a:solidFill>
        </p:spPr>
        <p:txBody>
          <a:bodyPr>
            <a:normAutofit/>
          </a:bodyPr>
          <a:lstStyle>
            <a:lvl1pPr marL="0" marR="0" indent="0" algn="l" defTabSz="914583"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6724" y="3042288"/>
            <a:ext cx="3482945" cy="1915872"/>
          </a:xfrm>
          <a:solidFill>
            <a:schemeClr val="accent6">
              <a:lumMod val="40000"/>
              <a:lumOff val="60000"/>
            </a:schemeClr>
          </a:solidFill>
        </p:spPr>
        <p:txBody>
          <a:bodyPr>
            <a:normAutofit/>
          </a:bodyPr>
          <a:lstStyle>
            <a:lvl1pPr marL="0" marR="0" indent="0" algn="l" defTabSz="914583"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506" y="1488132"/>
            <a:ext cx="3482945" cy="439926"/>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5" name="Textplatzhalter 20">
            <a:extLst>
              <a:ext uri="{FF2B5EF4-FFF2-40B4-BE49-F238E27FC236}">
                <a16:creationId xmlns:a16="http://schemas.microsoft.com/office/drawing/2014/main" id="{A1BCFDDC-E704-4456-842B-CA12D08661DB}"/>
              </a:ext>
            </a:extLst>
          </p:cNvPr>
          <p:cNvSpPr>
            <a:spLocks noGrp="1"/>
          </p:cNvSpPr>
          <p:nvPr>
            <p:ph type="body" sz="quarter" idx="16"/>
          </p:nvPr>
        </p:nvSpPr>
        <p:spPr>
          <a:xfrm>
            <a:off x="288074" y="5246983"/>
            <a:ext cx="11211595" cy="1279153"/>
          </a:xfrm>
          <a:solidFill>
            <a:schemeClr val="accent4">
              <a:lumMod val="50000"/>
            </a:schemeClr>
          </a:solidFill>
        </p:spPr>
        <p:txBody>
          <a:bodyPr tIns="144000"/>
          <a:lstStyle>
            <a:lvl1pPr marL="539858" indent="-231821" defTabSz="539858">
              <a:lnSpc>
                <a:spcPct val="100000"/>
              </a:lnSpc>
              <a:spcBef>
                <a:spcPts val="0"/>
              </a:spcBef>
              <a:defRPr sz="2000">
                <a:solidFill>
                  <a:schemeClr val="bg1"/>
                </a:solidFill>
              </a:defRPr>
            </a:lvl1pPr>
            <a:lvl2pPr marL="539858" indent="-231821" defTabSz="539858">
              <a:lnSpc>
                <a:spcPct val="100000"/>
              </a:lnSpc>
              <a:spcBef>
                <a:spcPts val="0"/>
              </a:spcBef>
              <a:defRPr sz="1800">
                <a:solidFill>
                  <a:schemeClr val="bg1"/>
                </a:solidFill>
              </a:defRPr>
            </a:lvl2pPr>
            <a:lvl3pPr marL="539858" indent="-231821" defTabSz="539858">
              <a:lnSpc>
                <a:spcPct val="100000"/>
              </a:lnSpc>
              <a:spcBef>
                <a:spcPts val="0"/>
              </a:spcBef>
              <a:defRPr sz="1600">
                <a:solidFill>
                  <a:schemeClr val="bg1"/>
                </a:solidFill>
              </a:defRPr>
            </a:lvl3pPr>
            <a:lvl4pPr marL="539858" indent="-231821" defTabSz="539858">
              <a:defRPr/>
            </a:lvl4pPr>
            <a:lvl5pPr marL="539858" indent="-231821" defTabSz="539858">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5B38C3D2-DF70-153A-B8DF-4CECDC072803}"/>
              </a:ext>
            </a:extLst>
          </p:cNvPr>
          <p:cNvSpPr>
            <a:spLocks noGrp="1"/>
          </p:cNvSpPr>
          <p:nvPr>
            <p:ph type="ftr" sz="quarter" idx="18"/>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694588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6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
        <p:nvSpPr>
          <p:cNvPr id="5" name="Inhaltsplatzhalter 2">
            <a:extLst>
              <a:ext uri="{FF2B5EF4-FFF2-40B4-BE49-F238E27FC236}">
                <a16:creationId xmlns:a16="http://schemas.microsoft.com/office/drawing/2014/main" id="{96FFF96C-003A-2C95-0C20-6A5ECF67AE34}"/>
              </a:ext>
            </a:extLst>
          </p:cNvPr>
          <p:cNvSpPr>
            <a:spLocks noGrp="1"/>
          </p:cNvSpPr>
          <p:nvPr>
            <p:ph idx="1"/>
          </p:nvPr>
        </p:nvSpPr>
        <p:spPr>
          <a:xfrm>
            <a:off x="694981" y="1629152"/>
            <a:ext cx="5401406" cy="489713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4">
            <a:extLst>
              <a:ext uri="{FF2B5EF4-FFF2-40B4-BE49-F238E27FC236}">
                <a16:creationId xmlns:a16="http://schemas.microsoft.com/office/drawing/2014/main" id="{82C0F5C3-8222-0817-ECCA-D675DF1CE7EC}"/>
              </a:ext>
            </a:extLst>
          </p:cNvPr>
          <p:cNvSpPr>
            <a:spLocks noGrp="1"/>
          </p:cNvSpPr>
          <p:nvPr>
            <p:ph type="pic" sz="quarter" idx="20" hasCustomPrompt="1"/>
          </p:nvPr>
        </p:nvSpPr>
        <p:spPr>
          <a:xfrm>
            <a:off x="6342126" y="1629002"/>
            <a:ext cx="5157543" cy="4897134"/>
          </a:xfrm>
          <a:solidFill>
            <a:schemeClr val="accent6">
              <a:lumMod val="40000"/>
              <a:lumOff val="60000"/>
            </a:schemeClr>
          </a:solidFill>
        </p:spPr>
        <p:txBody>
          <a:bodyPr/>
          <a:lstStyle>
            <a:lvl1pPr marL="0" marR="0" indent="0" algn="l" defTabSz="914583"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Tree>
    <p:extLst>
      <p:ext uri="{BB962C8B-B14F-4D97-AF65-F5344CB8AC3E}">
        <p14:creationId xmlns:p14="http://schemas.microsoft.com/office/powerpoint/2010/main" val="389452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stitel blau">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2F87A75-3F72-6661-3C8C-5F55ECF6EF14}"/>
              </a:ext>
            </a:extLst>
          </p:cNvPr>
          <p:cNvSpPr>
            <a:spLocks noGrp="1"/>
          </p:cNvSpPr>
          <p:nvPr>
            <p:ph type="pic" sz="quarter" idx="11" hasCustomPrompt="1"/>
          </p:nvPr>
        </p:nvSpPr>
        <p:spPr>
          <a:xfrm>
            <a:off x="287413" y="0"/>
            <a:ext cx="11907762" cy="6859588"/>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75" cy="68595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8074" y="5102769"/>
            <a:ext cx="10696607" cy="1141702"/>
          </a:xfrm>
          <a:solidFill>
            <a:schemeClr val="accent1">
              <a:lumMod val="50000"/>
              <a:alpha val="80000"/>
            </a:schemeClr>
          </a:solidFill>
        </p:spPr>
        <p:txBody>
          <a:bodyPr lIns="396000" tIns="0" rIns="72000" bIns="0" anchor="ctr">
            <a:normAutofit/>
          </a:bodyPr>
          <a:lstStyle>
            <a:lvl1pPr>
              <a:defRPr sz="4801" cap="all" baseline="0">
                <a:solidFill>
                  <a:schemeClr val="bg1"/>
                </a:solidFill>
              </a:defRPr>
            </a:lvl1pPr>
          </a:lstStyle>
          <a:p>
            <a:r>
              <a:rPr lang="de-DE" dirty="0"/>
              <a:t>TITEL</a:t>
            </a:r>
          </a:p>
        </p:txBody>
      </p:sp>
      <p:sp>
        <p:nvSpPr>
          <p:cNvPr id="10" name="Textplatzhalter 9">
            <a:extLst>
              <a:ext uri="{FF2B5EF4-FFF2-40B4-BE49-F238E27FC236}">
                <a16:creationId xmlns:a16="http://schemas.microsoft.com/office/drawing/2014/main" id="{953246B2-203D-4635-9023-C83C1FB1E1B3}"/>
              </a:ext>
            </a:extLst>
          </p:cNvPr>
          <p:cNvSpPr>
            <a:spLocks noGrp="1"/>
          </p:cNvSpPr>
          <p:nvPr>
            <p:ph type="body" sz="quarter" idx="13"/>
          </p:nvPr>
        </p:nvSpPr>
        <p:spPr>
          <a:xfrm>
            <a:off x="10986460" y="302470"/>
            <a:ext cx="943446" cy="781381"/>
          </a:xfrm>
          <a:blipFill>
            <a:blip r:embed="rId2"/>
            <a:stretch>
              <a:fillRect/>
            </a:stretch>
          </a:blipFill>
        </p:spPr>
        <p:txBody>
          <a:bodyPr>
            <a:normAutofit/>
          </a:bodyPr>
          <a:lstStyle>
            <a:lvl1pPr>
              <a:defRPr sz="100">
                <a:solidFill>
                  <a:schemeClr val="tx1">
                    <a:alpha val="0"/>
                  </a:schemeClr>
                </a:solidFill>
              </a:defRPr>
            </a:lvl1pPr>
          </a:lstStyle>
          <a:p>
            <a:pPr lvl="0"/>
            <a:endParaRPr lang="de-DE" dirty="0"/>
          </a:p>
        </p:txBody>
      </p:sp>
      <p:sp>
        <p:nvSpPr>
          <p:cNvPr id="2" name="Fußzeilenplatzhalter 1">
            <a:extLst>
              <a:ext uri="{FF2B5EF4-FFF2-40B4-BE49-F238E27FC236}">
                <a16:creationId xmlns:a16="http://schemas.microsoft.com/office/drawing/2014/main" id="{82C564B2-3B65-9088-DFD7-AB7EDE92BA4B}"/>
              </a:ext>
            </a:extLst>
          </p:cNvPr>
          <p:cNvSpPr>
            <a:spLocks noGrp="1"/>
          </p:cNvSpPr>
          <p:nvPr>
            <p:ph type="ftr" sz="quarter" idx="14"/>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133738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elle grün">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7"/>
            <a:ext cx="12195176" cy="68619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1"/>
            <a:ext cx="944125" cy="779723"/>
          </a:xfrm>
          <a:prstGeom prst="rect">
            <a:avLst/>
          </a:prstGeom>
        </p:spPr>
      </p:pic>
      <p:sp>
        <p:nvSpPr>
          <p:cNvPr id="11" name="Tabellenplatzhalter 4">
            <a:extLst>
              <a:ext uri="{FF2B5EF4-FFF2-40B4-BE49-F238E27FC236}">
                <a16:creationId xmlns:a16="http://schemas.microsoft.com/office/drawing/2014/main" id="{57BDB932-A261-4963-8CCA-D819AAB058CA}"/>
              </a:ext>
            </a:extLst>
          </p:cNvPr>
          <p:cNvSpPr>
            <a:spLocks noGrp="1"/>
          </p:cNvSpPr>
          <p:nvPr>
            <p:ph type="tbl" sz="quarter" idx="11"/>
          </p:nvPr>
        </p:nvSpPr>
        <p:spPr>
          <a:xfrm>
            <a:off x="695506" y="1629153"/>
            <a:ext cx="10804163" cy="4896984"/>
          </a:xfrm>
        </p:spPr>
        <p:txBody>
          <a:bodyPr/>
          <a:lstStyle/>
          <a:p>
            <a:endParaRPr lang="de-DE" dirty="0"/>
          </a:p>
        </p:txBody>
      </p:sp>
      <p:sp>
        <p:nvSpPr>
          <p:cNvPr id="3" name="Fußzeilenplatzhalter 2">
            <a:extLst>
              <a:ext uri="{FF2B5EF4-FFF2-40B4-BE49-F238E27FC236}">
                <a16:creationId xmlns:a16="http://schemas.microsoft.com/office/drawing/2014/main" id="{D51EFB8F-681F-B958-6016-DE1F84F28FC9}"/>
              </a:ext>
            </a:extLst>
          </p:cNvPr>
          <p:cNvSpPr>
            <a:spLocks noGrp="1"/>
          </p:cNvSpPr>
          <p:nvPr>
            <p:ph type="ftr" sz="quarter" idx="12"/>
          </p:nvPr>
        </p:nvSpPr>
        <p:spPr/>
        <p:txBody>
          <a:bodyPr/>
          <a:lstStyle>
            <a:lvl1pPr>
              <a:defRPr>
                <a:solidFill>
                  <a:schemeClr val="bg1"/>
                </a:solidFill>
              </a:defRPr>
            </a:lvl1pPr>
          </a:lstStyle>
          <a:p>
            <a:pPr defTabSz="914583"/>
            <a:r>
              <a:rPr lang="de-DE">
                <a:solidFill>
                  <a:srgbClr val="FFFFFF"/>
                </a:solidFill>
              </a:rPr>
              <a:t>Name des Vortragenden, Institut, Datum</a:t>
            </a:r>
            <a:endParaRPr lang="de-DE" dirty="0">
              <a:solidFill>
                <a:srgbClr val="FFFFFF"/>
              </a:solidFill>
            </a:endParaRPr>
          </a:p>
        </p:txBody>
      </p:sp>
    </p:spTree>
    <p:extLst>
      <p:ext uri="{BB962C8B-B14F-4D97-AF65-F5344CB8AC3E}">
        <p14:creationId xmlns:p14="http://schemas.microsoft.com/office/powerpoint/2010/main" val="357307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le grün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7"/>
            <a:ext cx="12195176" cy="68619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1"/>
            <a:ext cx="944125" cy="779723"/>
          </a:xfrm>
          <a:prstGeom prst="rect">
            <a:avLst/>
          </a:prstGeom>
        </p:spPr>
      </p:pic>
      <p:graphicFrame>
        <p:nvGraphicFramePr>
          <p:cNvPr id="10" name="Tabellenplatzhalter 7">
            <a:extLst>
              <a:ext uri="{FF2B5EF4-FFF2-40B4-BE49-F238E27FC236}">
                <a16:creationId xmlns:a16="http://schemas.microsoft.com/office/drawing/2014/main" id="{0D3ABB45-EB62-4087-B3EF-39BEE25E7081}"/>
              </a:ext>
            </a:extLst>
          </p:cNvPr>
          <p:cNvGraphicFramePr>
            <a:graphicFrameLocks/>
          </p:cNvGraphicFramePr>
          <p:nvPr userDrawn="1"/>
        </p:nvGraphicFramePr>
        <p:xfrm>
          <a:off x="695506" y="1629152"/>
          <a:ext cx="10804165" cy="2942604"/>
        </p:xfrm>
        <a:graphic>
          <a:graphicData uri="http://schemas.openxmlformats.org/drawingml/2006/table">
            <a:tbl>
              <a:tblPr firstRow="1" bandRow="1">
                <a:tableStyleId>{7DF18680-E054-41AD-8BC1-D1AEF772440D}</a:tableStyleId>
              </a:tblPr>
              <a:tblGrid>
                <a:gridCol w="2160833">
                  <a:extLst>
                    <a:ext uri="{9D8B030D-6E8A-4147-A177-3AD203B41FA5}">
                      <a16:colId xmlns:a16="http://schemas.microsoft.com/office/drawing/2014/main" val="3414773314"/>
                    </a:ext>
                  </a:extLst>
                </a:gridCol>
                <a:gridCol w="2160833">
                  <a:extLst>
                    <a:ext uri="{9D8B030D-6E8A-4147-A177-3AD203B41FA5}">
                      <a16:colId xmlns:a16="http://schemas.microsoft.com/office/drawing/2014/main" val="4143605508"/>
                    </a:ext>
                  </a:extLst>
                </a:gridCol>
                <a:gridCol w="2160833">
                  <a:extLst>
                    <a:ext uri="{9D8B030D-6E8A-4147-A177-3AD203B41FA5}">
                      <a16:colId xmlns:a16="http://schemas.microsoft.com/office/drawing/2014/main" val="3205677931"/>
                    </a:ext>
                  </a:extLst>
                </a:gridCol>
                <a:gridCol w="2160833">
                  <a:extLst>
                    <a:ext uri="{9D8B030D-6E8A-4147-A177-3AD203B41FA5}">
                      <a16:colId xmlns:a16="http://schemas.microsoft.com/office/drawing/2014/main" val="51638767"/>
                    </a:ext>
                  </a:extLst>
                </a:gridCol>
                <a:gridCol w="2160833">
                  <a:extLst>
                    <a:ext uri="{9D8B030D-6E8A-4147-A177-3AD203B41FA5}">
                      <a16:colId xmlns:a16="http://schemas.microsoft.com/office/drawing/2014/main" val="41179464"/>
                    </a:ext>
                  </a:extLst>
                </a:gridCol>
              </a:tblGrid>
              <a:tr h="490434">
                <a:tc>
                  <a:txBody>
                    <a:bodyPr/>
                    <a:lstStyle/>
                    <a:p>
                      <a:r>
                        <a:rPr lang="de-DE" sz="1800" dirty="0">
                          <a:latin typeface="Arial" panose="020B0604020202020204" pitchFamily="34" charset="0"/>
                          <a:cs typeface="Arial" panose="020B0604020202020204" pitchFamily="34" charset="0"/>
                        </a:rPr>
                        <a:t>Titel 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490434">
                <a:tc>
                  <a:txBody>
                    <a:bodyPr/>
                    <a:lstStyle/>
                    <a:p>
                      <a:r>
                        <a:rPr lang="de-DE" sz="1800" dirty="0">
                          <a:latin typeface="Arial" panose="020B0604020202020204" pitchFamily="34" charset="0"/>
                          <a:cs typeface="Arial" panose="020B0604020202020204" pitchFamily="34" charset="0"/>
                        </a:rPr>
                        <a:t>Inhalt 1.1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2.1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3.1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4.1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5.1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656140927"/>
                  </a:ext>
                </a:extLst>
              </a:tr>
              <a:tr h="490434">
                <a:tc>
                  <a:txBody>
                    <a:bodyPr/>
                    <a:lstStyle/>
                    <a:p>
                      <a:r>
                        <a:rPr lang="de-DE" sz="1800" dirty="0">
                          <a:latin typeface="Arial" panose="020B0604020202020204" pitchFamily="34" charset="0"/>
                          <a:cs typeface="Arial" panose="020B0604020202020204" pitchFamily="34" charset="0"/>
                        </a:rPr>
                        <a:t>Inhalt 1.2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sz="1800" dirty="0">
                          <a:latin typeface="Arial" panose="020B0604020202020204" pitchFamily="34" charset="0"/>
                          <a:cs typeface="Arial" panose="020B0604020202020204" pitchFamily="34" charset="0"/>
                        </a:rPr>
                        <a:t>Inhalt 2.2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sz="1800" dirty="0">
                          <a:latin typeface="Arial" panose="020B0604020202020204" pitchFamily="34" charset="0"/>
                          <a:cs typeface="Arial" panose="020B0604020202020204" pitchFamily="34" charset="0"/>
                        </a:rPr>
                        <a:t>Inhalt 3.2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sz="1800" dirty="0">
                          <a:latin typeface="Arial" panose="020B0604020202020204" pitchFamily="34" charset="0"/>
                          <a:cs typeface="Arial" panose="020B0604020202020204" pitchFamily="34" charset="0"/>
                        </a:rPr>
                        <a:t>Inhalt 4.2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sz="1800" dirty="0">
                          <a:latin typeface="Arial" panose="020B0604020202020204" pitchFamily="34" charset="0"/>
                          <a:cs typeface="Arial" panose="020B0604020202020204" pitchFamily="34" charset="0"/>
                        </a:rPr>
                        <a:t>Inhalt 5.2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749801091"/>
                  </a:ext>
                </a:extLst>
              </a:tr>
              <a:tr h="490434">
                <a:tc>
                  <a:txBody>
                    <a:bodyPr/>
                    <a:lstStyle/>
                    <a:p>
                      <a:r>
                        <a:rPr lang="de-DE" sz="1800" dirty="0">
                          <a:latin typeface="Arial" panose="020B0604020202020204" pitchFamily="34" charset="0"/>
                          <a:cs typeface="Arial" panose="020B0604020202020204" pitchFamily="34" charset="0"/>
                        </a:rPr>
                        <a:t>Inhalt 1.3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2.3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3.3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4.3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5.3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879492290"/>
                  </a:ext>
                </a:extLst>
              </a:tr>
              <a:tr h="490434">
                <a:tc>
                  <a:txBody>
                    <a:bodyPr/>
                    <a:lstStyle/>
                    <a:p>
                      <a:r>
                        <a:rPr lang="de-DE" sz="1800" dirty="0">
                          <a:latin typeface="Arial" panose="020B0604020202020204" pitchFamily="34" charset="0"/>
                          <a:cs typeface="Arial" panose="020B0604020202020204" pitchFamily="34" charset="0"/>
                        </a:rPr>
                        <a:t>Inhalt 1.4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sz="1800" dirty="0">
                          <a:latin typeface="Arial" panose="020B0604020202020204" pitchFamily="34" charset="0"/>
                          <a:cs typeface="Arial" panose="020B0604020202020204" pitchFamily="34" charset="0"/>
                        </a:rPr>
                        <a:t>Inhalt 2.4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sz="1800" dirty="0">
                          <a:latin typeface="Arial" panose="020B0604020202020204" pitchFamily="34" charset="0"/>
                          <a:cs typeface="Arial" panose="020B0604020202020204" pitchFamily="34" charset="0"/>
                        </a:rPr>
                        <a:t>Inhalt 3.4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sz="1800" dirty="0">
                          <a:latin typeface="Arial" panose="020B0604020202020204" pitchFamily="34" charset="0"/>
                          <a:cs typeface="Arial" panose="020B0604020202020204" pitchFamily="34" charset="0"/>
                        </a:rPr>
                        <a:t>Inhalt 4.4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sz="1800" dirty="0">
                          <a:latin typeface="Arial" panose="020B0604020202020204" pitchFamily="34" charset="0"/>
                          <a:cs typeface="Arial" panose="020B0604020202020204" pitchFamily="34" charset="0"/>
                        </a:rPr>
                        <a:t>Inhalt 5.4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3394470182"/>
                  </a:ext>
                </a:extLst>
              </a:tr>
              <a:tr h="490434">
                <a:tc>
                  <a:txBody>
                    <a:bodyPr/>
                    <a:lstStyle/>
                    <a:p>
                      <a:r>
                        <a:rPr lang="de-DE" sz="1800" dirty="0">
                          <a:latin typeface="Arial" panose="020B0604020202020204" pitchFamily="34" charset="0"/>
                          <a:cs typeface="Arial" panose="020B0604020202020204" pitchFamily="34" charset="0"/>
                        </a:rPr>
                        <a:t>Inhalt 1.5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2.5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3.5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4.5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5.5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1" name="Textfeld 10">
            <a:extLst>
              <a:ext uri="{FF2B5EF4-FFF2-40B4-BE49-F238E27FC236}">
                <a16:creationId xmlns:a16="http://schemas.microsoft.com/office/drawing/2014/main" id="{3D336417-AA09-48C9-BDF2-558668A9C82D}"/>
              </a:ext>
            </a:extLst>
          </p:cNvPr>
          <p:cNvSpPr txBox="1"/>
          <p:nvPr userDrawn="1"/>
        </p:nvSpPr>
        <p:spPr>
          <a:xfrm>
            <a:off x="695506" y="333452"/>
            <a:ext cx="10058711" cy="985514"/>
          </a:xfrm>
          <a:prstGeom prst="rect">
            <a:avLst/>
          </a:prstGeom>
          <a:noFill/>
        </p:spPr>
        <p:txBody>
          <a:bodyPr wrap="square" rtlCol="0" anchor="t">
            <a:noAutofit/>
          </a:bodyPr>
          <a:lstStyle/>
          <a:p>
            <a:pPr marL="0" marR="0" lvl="0" indent="0" algn="l" defTabSz="914583" rtl="0" eaLnBrk="1" fontAlgn="auto" latinLnBrk="0" hangingPunct="1">
              <a:lnSpc>
                <a:spcPct val="90000"/>
              </a:lnSpc>
              <a:spcBef>
                <a:spcPts val="0"/>
              </a:spcBef>
              <a:spcAft>
                <a:spcPts val="0"/>
              </a:spcAft>
              <a:buClrTx/>
              <a:buSzTx/>
              <a:buFontTx/>
              <a:buNone/>
              <a:tabLst/>
              <a:defRPr/>
            </a:pPr>
            <a:r>
              <a:rPr kumimoji="0" lang="de-DE" sz="28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Mustertabelle</a:t>
            </a:r>
          </a:p>
        </p:txBody>
      </p:sp>
      <p:sp>
        <p:nvSpPr>
          <p:cNvPr id="2" name="Fußzeilenplatzhalter 1">
            <a:extLst>
              <a:ext uri="{FF2B5EF4-FFF2-40B4-BE49-F238E27FC236}">
                <a16:creationId xmlns:a16="http://schemas.microsoft.com/office/drawing/2014/main" id="{0407347F-35E4-52BE-8323-099180448913}"/>
              </a:ext>
            </a:extLst>
          </p:cNvPr>
          <p:cNvSpPr>
            <a:spLocks noGrp="1"/>
          </p:cNvSpPr>
          <p:nvPr>
            <p:ph type="ftr" sz="quarter" idx="11"/>
          </p:nvPr>
        </p:nvSpPr>
        <p:spPr/>
        <p:txBody>
          <a:bodyPr/>
          <a:lstStyle>
            <a:lvl1pPr>
              <a:defRPr>
                <a:solidFill>
                  <a:schemeClr val="bg1"/>
                </a:solidFill>
              </a:defRPr>
            </a:lvl1pPr>
          </a:lstStyle>
          <a:p>
            <a:pPr defTabSz="914583"/>
            <a:r>
              <a:rPr lang="de-DE">
                <a:solidFill>
                  <a:srgbClr val="FFFFFF"/>
                </a:solidFill>
              </a:rPr>
              <a:t>Name des Vortragenden, Institut, Datum</a:t>
            </a:r>
            <a:endParaRPr lang="de-DE" dirty="0">
              <a:solidFill>
                <a:srgbClr val="FFFFFF"/>
              </a:solidFill>
            </a:endParaRPr>
          </a:p>
        </p:txBody>
      </p:sp>
    </p:spTree>
    <p:extLst>
      <p:ext uri="{BB962C8B-B14F-4D97-AF65-F5344CB8AC3E}">
        <p14:creationId xmlns:p14="http://schemas.microsoft.com/office/powerpoint/2010/main" val="3992784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folie gelb">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A1DD6DF-B176-485D-B01F-0D026F51E4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5175" cy="6859588"/>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507" cy="6859588"/>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508" y="3804089"/>
            <a:ext cx="9700190" cy="1141703"/>
          </a:xfrm>
          <a:solidFill>
            <a:srgbClr val="BE9600">
              <a:alpha val="80000"/>
            </a:srgbClr>
          </a:solidFill>
        </p:spPr>
        <p:txBody>
          <a:bodyPr lIns="288000" tIns="144000" rIns="432000" bIns="144000" anchor="ctr">
            <a:normAutofit/>
          </a:bodyPr>
          <a:lstStyle>
            <a:lvl1pPr marL="717694" indent="0" algn="l">
              <a:buNone/>
              <a:defRPr sz="1600" b="1">
                <a:solidFill>
                  <a:schemeClr val="bg1"/>
                </a:solidFill>
              </a:defRPr>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de-DE" dirty="0"/>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375" y="333452"/>
            <a:ext cx="9544306" cy="3206727"/>
          </a:xfrm>
        </p:spPr>
        <p:txBody>
          <a:bodyPr lIns="216000" tIns="0" rIns="0" bIns="108000" anchor="b">
            <a:noAutofit/>
          </a:bodyPr>
          <a:lstStyle>
            <a:lvl1pPr>
              <a:defRPr sz="4801" b="1" cap="all" baseline="0">
                <a:solidFill>
                  <a:schemeClr val="tx1"/>
                </a:solidFill>
              </a:defRPr>
            </a:lvl1pPr>
          </a:lstStyle>
          <a:p>
            <a:endParaRPr lang="de-DE" dirty="0"/>
          </a:p>
        </p:txBody>
      </p:sp>
      <p:pic>
        <p:nvPicPr>
          <p:cNvPr id="8" name="Grafik 7">
            <a:extLst>
              <a:ext uri="{FF2B5EF4-FFF2-40B4-BE49-F238E27FC236}">
                <a16:creationId xmlns:a16="http://schemas.microsoft.com/office/drawing/2014/main" id="{6379A18D-BDEC-4A1A-B4E8-0BBF0FB0AB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5698" y="5269617"/>
            <a:ext cx="1533108" cy="1266146"/>
          </a:xfrm>
          <a:prstGeom prst="rect">
            <a:avLst/>
          </a:prstGeom>
        </p:spPr>
      </p:pic>
      <p:sp>
        <p:nvSpPr>
          <p:cNvPr id="2" name="Fußzeilenplatzhalter 1">
            <a:extLst>
              <a:ext uri="{FF2B5EF4-FFF2-40B4-BE49-F238E27FC236}">
                <a16:creationId xmlns:a16="http://schemas.microsoft.com/office/drawing/2014/main" id="{7338560D-8EC4-B53A-7006-5B5A972DC7D1}"/>
              </a:ext>
            </a:extLst>
          </p:cNvPr>
          <p:cNvSpPr>
            <a:spLocks noGrp="1"/>
          </p:cNvSpPr>
          <p:nvPr>
            <p:ph type="ftr" sz="quarter" idx="10"/>
          </p:nvPr>
        </p:nvSpPr>
        <p:spPr>
          <a:xfrm>
            <a:off x="1425971" y="6546460"/>
            <a:ext cx="4115872" cy="257834"/>
          </a:xfrm>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
        <p:nvSpPr>
          <p:cNvPr id="5" name="Foliennummernplatzhalter 4">
            <a:extLst>
              <a:ext uri="{FF2B5EF4-FFF2-40B4-BE49-F238E27FC236}">
                <a16:creationId xmlns:a16="http://schemas.microsoft.com/office/drawing/2014/main" id="{9602EDA2-8AA2-0466-B051-008CD776408D}"/>
              </a:ext>
            </a:extLst>
          </p:cNvPr>
          <p:cNvSpPr>
            <a:spLocks noGrp="1"/>
          </p:cNvSpPr>
          <p:nvPr>
            <p:ph type="sldNum" sz="quarter" idx="11"/>
          </p:nvPr>
        </p:nvSpPr>
        <p:spPr/>
        <p:txBody>
          <a:bodyPr/>
          <a:lstStyle/>
          <a:p>
            <a:pPr defTabSz="914583"/>
            <a:fld id="{30ADABB7-F9A6-4A4D-9415-296AC5E687F8}" type="slidenum">
              <a:rPr lang="de-DE" smtClean="0">
                <a:solidFill>
                  <a:srgbClr val="FFFFFF"/>
                </a:solidFill>
              </a:rPr>
              <a:pPr defTabSz="914583"/>
              <a:t>‹#›</a:t>
            </a:fld>
            <a:endParaRPr lang="de-DE" dirty="0">
              <a:solidFill>
                <a:srgbClr val="FFFFFF"/>
              </a:solidFill>
            </a:endParaRPr>
          </a:p>
        </p:txBody>
      </p:sp>
    </p:spTree>
    <p:extLst>
      <p:ext uri="{BB962C8B-B14F-4D97-AF65-F5344CB8AC3E}">
        <p14:creationId xmlns:p14="http://schemas.microsoft.com/office/powerpoint/2010/main" val="1452001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schnittstitel gelb">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A29A4717-2733-B1CC-C548-EE7EB957DA29}"/>
              </a:ext>
            </a:extLst>
          </p:cNvPr>
          <p:cNvSpPr>
            <a:spLocks noGrp="1"/>
          </p:cNvSpPr>
          <p:nvPr>
            <p:ph type="pic" sz="quarter" idx="11" hasCustomPrompt="1"/>
          </p:nvPr>
        </p:nvSpPr>
        <p:spPr>
          <a:xfrm>
            <a:off x="287413" y="0"/>
            <a:ext cx="11907762" cy="6859588"/>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75" cy="6859588"/>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8074" y="5102769"/>
            <a:ext cx="10696607" cy="1141702"/>
          </a:xfrm>
          <a:solidFill>
            <a:srgbClr val="BE9600">
              <a:alpha val="80000"/>
            </a:srgbClr>
          </a:solidFill>
        </p:spPr>
        <p:txBody>
          <a:bodyPr lIns="396000" tIns="0" rIns="72000" bIns="0" anchor="ctr">
            <a:normAutofit/>
          </a:bodyPr>
          <a:lstStyle>
            <a:lvl1pPr>
              <a:defRPr sz="4801" cap="all" baseline="0">
                <a:solidFill>
                  <a:schemeClr val="bg1"/>
                </a:solidFill>
              </a:defRPr>
            </a:lvl1pPr>
          </a:lstStyle>
          <a:p>
            <a:r>
              <a:rPr lang="de-DE" dirty="0"/>
              <a:t>TITEL</a:t>
            </a:r>
          </a:p>
        </p:txBody>
      </p:sp>
      <p:sp>
        <p:nvSpPr>
          <p:cNvPr id="8" name="Textplatzhalter 9">
            <a:extLst>
              <a:ext uri="{FF2B5EF4-FFF2-40B4-BE49-F238E27FC236}">
                <a16:creationId xmlns:a16="http://schemas.microsoft.com/office/drawing/2014/main" id="{E24BD797-BDE4-4F8B-BD63-88445F3046DB}"/>
              </a:ext>
            </a:extLst>
          </p:cNvPr>
          <p:cNvSpPr>
            <a:spLocks noGrp="1"/>
          </p:cNvSpPr>
          <p:nvPr>
            <p:ph type="body" sz="quarter" idx="13"/>
          </p:nvPr>
        </p:nvSpPr>
        <p:spPr>
          <a:xfrm>
            <a:off x="10986460" y="302470"/>
            <a:ext cx="943446" cy="781381"/>
          </a:xfrm>
          <a:blipFill>
            <a:blip r:embed="rId2"/>
            <a:stretch>
              <a:fillRect/>
            </a:stretch>
          </a:blipFill>
        </p:spPr>
        <p:txBody>
          <a:bodyPr>
            <a:normAutofit/>
          </a:bodyPr>
          <a:lstStyle>
            <a:lvl1pPr>
              <a:defRPr sz="100">
                <a:solidFill>
                  <a:schemeClr val="tx1">
                    <a:alpha val="0"/>
                  </a:schemeClr>
                </a:solidFill>
              </a:defRPr>
            </a:lvl1pPr>
          </a:lstStyle>
          <a:p>
            <a:pPr lvl="0"/>
            <a:endParaRPr lang="de-DE" dirty="0"/>
          </a:p>
        </p:txBody>
      </p:sp>
      <p:sp>
        <p:nvSpPr>
          <p:cNvPr id="2" name="Fußzeilenplatzhalter 1">
            <a:extLst>
              <a:ext uri="{FF2B5EF4-FFF2-40B4-BE49-F238E27FC236}">
                <a16:creationId xmlns:a16="http://schemas.microsoft.com/office/drawing/2014/main" id="{8C9E1831-352F-2D39-ACE5-21BCE2855BB1}"/>
              </a:ext>
            </a:extLst>
          </p:cNvPr>
          <p:cNvSpPr>
            <a:spLocks noGrp="1"/>
          </p:cNvSpPr>
          <p:nvPr>
            <p:ph type="ftr" sz="quarter" idx="14"/>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7377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Inhalt 1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1706105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 2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2096111"/>
            <a:ext cx="10804162" cy="44300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506" y="1488132"/>
            <a:ext cx="3482945" cy="439926"/>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4" name="Fußzeilenplatzhalter 3">
            <a:extLst>
              <a:ext uri="{FF2B5EF4-FFF2-40B4-BE49-F238E27FC236}">
                <a16:creationId xmlns:a16="http://schemas.microsoft.com/office/drawing/2014/main" id="{0107BD53-6A79-8877-2BE1-B0C49A39BD9F}"/>
              </a:ext>
            </a:extLst>
          </p:cNvPr>
          <p:cNvSpPr>
            <a:spLocks noGrp="1"/>
          </p:cNvSpPr>
          <p:nvPr>
            <p:ph type="ftr" sz="quarter" idx="18"/>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1305337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 3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6" y="2096111"/>
            <a:ext cx="5402081" cy="185116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506" y="1488132"/>
            <a:ext cx="3482945" cy="439926"/>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1" name="Inhaltsplatzhalter 2">
            <a:extLst>
              <a:ext uri="{FF2B5EF4-FFF2-40B4-BE49-F238E27FC236}">
                <a16:creationId xmlns:a16="http://schemas.microsoft.com/office/drawing/2014/main" id="{68187CB7-2C33-1C03-52A8-8996E6753E49}"/>
              </a:ext>
            </a:extLst>
          </p:cNvPr>
          <p:cNvSpPr>
            <a:spLocks noGrp="1"/>
          </p:cNvSpPr>
          <p:nvPr>
            <p:ph idx="18"/>
          </p:nvPr>
        </p:nvSpPr>
        <p:spPr>
          <a:xfrm>
            <a:off x="695507" y="4674975"/>
            <a:ext cx="5402081" cy="18511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756228A2-CAF9-B1A1-1C97-DA91AB6BED65}"/>
              </a:ext>
            </a:extLst>
          </p:cNvPr>
          <p:cNvSpPr>
            <a:spLocks noGrp="1"/>
          </p:cNvSpPr>
          <p:nvPr>
            <p:ph type="body" sz="quarter" idx="19"/>
          </p:nvPr>
        </p:nvSpPr>
        <p:spPr>
          <a:xfrm>
            <a:off x="695506" y="4066996"/>
            <a:ext cx="3482945" cy="439926"/>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3" name="Bildplatzhalter 4">
            <a:extLst>
              <a:ext uri="{FF2B5EF4-FFF2-40B4-BE49-F238E27FC236}">
                <a16:creationId xmlns:a16="http://schemas.microsoft.com/office/drawing/2014/main" id="{CA1CEBC5-E31D-F865-99F9-F5B2C3A4B1C3}"/>
              </a:ext>
            </a:extLst>
          </p:cNvPr>
          <p:cNvSpPr>
            <a:spLocks noGrp="1"/>
          </p:cNvSpPr>
          <p:nvPr>
            <p:ph type="pic" sz="quarter" idx="20" hasCustomPrompt="1"/>
          </p:nvPr>
        </p:nvSpPr>
        <p:spPr>
          <a:xfrm>
            <a:off x="6342126" y="1488133"/>
            <a:ext cx="5157543" cy="5038003"/>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4" name="Fußzeilenplatzhalter 3">
            <a:extLst>
              <a:ext uri="{FF2B5EF4-FFF2-40B4-BE49-F238E27FC236}">
                <a16:creationId xmlns:a16="http://schemas.microsoft.com/office/drawing/2014/main" id="{DB1A145E-844F-C173-0E1A-4D5807A9AB03}"/>
              </a:ext>
            </a:extLst>
          </p:cNvPr>
          <p:cNvSpPr>
            <a:spLocks noGrp="1"/>
          </p:cNvSpPr>
          <p:nvPr>
            <p:ph type="ftr" sz="quarter" idx="21"/>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1867868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4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1629153"/>
            <a:ext cx="10804162" cy="33797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1" name="Textplatzhalter 20">
            <a:extLst>
              <a:ext uri="{FF2B5EF4-FFF2-40B4-BE49-F238E27FC236}">
                <a16:creationId xmlns:a16="http://schemas.microsoft.com/office/drawing/2014/main" id="{59E7F815-FED3-4D8F-9D9B-35CCAF3B263B}"/>
              </a:ext>
            </a:extLst>
          </p:cNvPr>
          <p:cNvSpPr>
            <a:spLocks noGrp="1"/>
          </p:cNvSpPr>
          <p:nvPr>
            <p:ph type="body" sz="quarter" idx="16"/>
          </p:nvPr>
        </p:nvSpPr>
        <p:spPr>
          <a:xfrm>
            <a:off x="288074" y="5246983"/>
            <a:ext cx="11211595" cy="1279153"/>
          </a:xfrm>
          <a:solidFill>
            <a:srgbClr val="BE9600"/>
          </a:solidFill>
        </p:spPr>
        <p:txBody>
          <a:bodyPr tIns="144000"/>
          <a:lstStyle>
            <a:lvl1pPr marL="539858" indent="-231821" defTabSz="539858">
              <a:lnSpc>
                <a:spcPct val="100000"/>
              </a:lnSpc>
              <a:spcBef>
                <a:spcPts val="0"/>
              </a:spcBef>
              <a:defRPr sz="2000">
                <a:solidFill>
                  <a:schemeClr val="bg1"/>
                </a:solidFill>
              </a:defRPr>
            </a:lvl1pPr>
            <a:lvl2pPr marL="539858" indent="-231821" defTabSz="539858">
              <a:lnSpc>
                <a:spcPct val="100000"/>
              </a:lnSpc>
              <a:spcBef>
                <a:spcPts val="0"/>
              </a:spcBef>
              <a:defRPr sz="1800">
                <a:solidFill>
                  <a:schemeClr val="bg1"/>
                </a:solidFill>
              </a:defRPr>
            </a:lvl2pPr>
            <a:lvl3pPr marL="539858" indent="-231821" defTabSz="539858">
              <a:lnSpc>
                <a:spcPct val="100000"/>
              </a:lnSpc>
              <a:spcBef>
                <a:spcPts val="0"/>
              </a:spcBef>
              <a:defRPr sz="1600">
                <a:solidFill>
                  <a:schemeClr val="bg1"/>
                </a:solidFill>
              </a:defRPr>
            </a:lvl3pPr>
            <a:lvl4pPr marL="539858" indent="-231821" defTabSz="539858">
              <a:defRPr/>
            </a:lvl4pPr>
            <a:lvl5pPr marL="539858" indent="-231821" defTabSz="539858">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C2093030-8FCB-CEE5-FAC4-DF786DEBF90C}"/>
              </a:ext>
            </a:extLst>
          </p:cNvPr>
          <p:cNvSpPr>
            <a:spLocks noGrp="1"/>
          </p:cNvSpPr>
          <p:nvPr>
            <p:ph type="ftr" sz="quarter" idx="17"/>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3933613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alt 5 gelb">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75" cy="6859588"/>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506" y="333452"/>
            <a:ext cx="10057418" cy="986628"/>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507"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6723"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6115"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507" y="3042288"/>
            <a:ext cx="3482945" cy="1915872"/>
          </a:xfrm>
          <a:solidFill>
            <a:schemeClr val="accent6">
              <a:lumMod val="40000"/>
              <a:lumOff val="60000"/>
            </a:schemeClr>
          </a:solidFill>
        </p:spPr>
        <p:txBody>
          <a:bodyPr>
            <a:normAutofit/>
          </a:bodyPr>
          <a:lstStyle>
            <a:lvl1pPr marL="228646" marR="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sz="1600">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6115" y="3042288"/>
            <a:ext cx="3482945" cy="1915872"/>
          </a:xfrm>
          <a:solidFill>
            <a:schemeClr val="accent6">
              <a:lumMod val="40000"/>
              <a:lumOff val="60000"/>
            </a:schemeClr>
          </a:solidFill>
        </p:spPr>
        <p:txBody>
          <a:bodyPr>
            <a:normAutofit/>
          </a:bodyPr>
          <a:lstStyle>
            <a:lvl1pPr marL="0" marR="0" indent="0" algn="l" defTabSz="914583"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6724" y="3042288"/>
            <a:ext cx="3482945" cy="1915872"/>
          </a:xfrm>
          <a:solidFill>
            <a:schemeClr val="accent6">
              <a:lumMod val="40000"/>
              <a:lumOff val="60000"/>
            </a:schemeClr>
          </a:solidFill>
        </p:spPr>
        <p:txBody>
          <a:bodyPr>
            <a:normAutofit/>
          </a:bodyPr>
          <a:lstStyle>
            <a:lvl1pPr marL="0" marR="0" indent="0" algn="l" defTabSz="914583"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506" y="1488132"/>
            <a:ext cx="3482945" cy="439926"/>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5" name="Textplatzhalter 20">
            <a:extLst>
              <a:ext uri="{FF2B5EF4-FFF2-40B4-BE49-F238E27FC236}">
                <a16:creationId xmlns:a16="http://schemas.microsoft.com/office/drawing/2014/main" id="{9D0FAF78-2A5F-4E8E-B1EE-D7C42554953B}"/>
              </a:ext>
            </a:extLst>
          </p:cNvPr>
          <p:cNvSpPr>
            <a:spLocks noGrp="1"/>
          </p:cNvSpPr>
          <p:nvPr>
            <p:ph type="body" sz="quarter" idx="16"/>
          </p:nvPr>
        </p:nvSpPr>
        <p:spPr>
          <a:xfrm>
            <a:off x="288074" y="5246983"/>
            <a:ext cx="11211595" cy="1279153"/>
          </a:xfrm>
          <a:solidFill>
            <a:srgbClr val="BE9600"/>
          </a:solidFill>
        </p:spPr>
        <p:txBody>
          <a:bodyPr tIns="144000"/>
          <a:lstStyle>
            <a:lvl1pPr marL="539858" indent="-231821" defTabSz="539858">
              <a:lnSpc>
                <a:spcPct val="100000"/>
              </a:lnSpc>
              <a:spcBef>
                <a:spcPts val="0"/>
              </a:spcBef>
              <a:defRPr sz="2000">
                <a:solidFill>
                  <a:schemeClr val="bg1"/>
                </a:solidFill>
              </a:defRPr>
            </a:lvl1pPr>
            <a:lvl2pPr marL="539858" indent="-231821" defTabSz="539858">
              <a:lnSpc>
                <a:spcPct val="100000"/>
              </a:lnSpc>
              <a:spcBef>
                <a:spcPts val="0"/>
              </a:spcBef>
              <a:defRPr sz="1800">
                <a:solidFill>
                  <a:schemeClr val="bg1"/>
                </a:solidFill>
              </a:defRPr>
            </a:lvl2pPr>
            <a:lvl3pPr marL="539858" indent="-231821" defTabSz="539858">
              <a:lnSpc>
                <a:spcPct val="100000"/>
              </a:lnSpc>
              <a:spcBef>
                <a:spcPts val="0"/>
              </a:spcBef>
              <a:defRPr sz="1600">
                <a:solidFill>
                  <a:schemeClr val="bg1"/>
                </a:solidFill>
              </a:defRPr>
            </a:lvl3pPr>
            <a:lvl4pPr marL="539858" indent="-231821" defTabSz="539858">
              <a:defRPr/>
            </a:lvl4pPr>
            <a:lvl5pPr marL="539858" indent="-231821" defTabSz="539858">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9C09EDA4-178A-19BE-891D-96E3D2B19D25}"/>
              </a:ext>
            </a:extLst>
          </p:cNvPr>
          <p:cNvSpPr>
            <a:spLocks noGrp="1"/>
          </p:cNvSpPr>
          <p:nvPr>
            <p:ph type="ftr" sz="quarter" idx="18"/>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193951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alt 6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
        <p:nvSpPr>
          <p:cNvPr id="5" name="Inhaltsplatzhalter 2">
            <a:extLst>
              <a:ext uri="{FF2B5EF4-FFF2-40B4-BE49-F238E27FC236}">
                <a16:creationId xmlns:a16="http://schemas.microsoft.com/office/drawing/2014/main" id="{705F4847-2276-AAFB-108E-DBA5E7360C94}"/>
              </a:ext>
            </a:extLst>
          </p:cNvPr>
          <p:cNvSpPr>
            <a:spLocks noGrp="1"/>
          </p:cNvSpPr>
          <p:nvPr>
            <p:ph idx="1"/>
          </p:nvPr>
        </p:nvSpPr>
        <p:spPr>
          <a:xfrm>
            <a:off x="694981" y="1629152"/>
            <a:ext cx="5401406" cy="489713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4">
            <a:extLst>
              <a:ext uri="{FF2B5EF4-FFF2-40B4-BE49-F238E27FC236}">
                <a16:creationId xmlns:a16="http://schemas.microsoft.com/office/drawing/2014/main" id="{7BE329DB-A001-C66F-6040-0E3452855230}"/>
              </a:ext>
            </a:extLst>
          </p:cNvPr>
          <p:cNvSpPr>
            <a:spLocks noGrp="1"/>
          </p:cNvSpPr>
          <p:nvPr>
            <p:ph type="pic" sz="quarter" idx="20" hasCustomPrompt="1"/>
          </p:nvPr>
        </p:nvSpPr>
        <p:spPr>
          <a:xfrm>
            <a:off x="6342126" y="1629002"/>
            <a:ext cx="5157543" cy="4897134"/>
          </a:xfrm>
          <a:solidFill>
            <a:schemeClr val="accent6">
              <a:lumMod val="40000"/>
              <a:lumOff val="60000"/>
            </a:schemeClr>
          </a:solidFill>
        </p:spPr>
        <p:txBody>
          <a:bodyPr/>
          <a:lstStyle>
            <a:lvl1pPr marL="228646" marR="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Tree>
    <p:extLst>
      <p:ext uri="{BB962C8B-B14F-4D97-AF65-F5344CB8AC3E}">
        <p14:creationId xmlns:p14="http://schemas.microsoft.com/office/powerpoint/2010/main" val="386373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halt 1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lvl1pPr>
              <a:defRPr>
                <a:solidFill>
                  <a:schemeClr val="tx1">
                    <a:lumMod val="95000"/>
                    <a:lumOff val="5000"/>
                  </a:schemeClr>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1627577"/>
            <a:ext cx="10804162" cy="4896984"/>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a:xfrm>
            <a:off x="695506" y="6546460"/>
            <a:ext cx="4115872" cy="257834"/>
          </a:xfrm>
        </p:spPr>
        <p:txBody>
          <a:bodyPr/>
          <a:lstStyle/>
          <a:p>
            <a:pPr defTabSz="914583"/>
            <a:r>
              <a:rPr lang="de-DE" dirty="0">
                <a:solidFill>
                  <a:srgbClr val="000000">
                    <a:tint val="75000"/>
                  </a:srgbClr>
                </a:solidFill>
              </a:rPr>
              <a:t>Name des Vortragenden, Institut, Datum</a:t>
            </a:r>
          </a:p>
        </p:txBody>
      </p:sp>
      <p:pic>
        <p:nvPicPr>
          <p:cNvPr id="10" name="Google Shape;14;p3">
            <a:extLst>
              <a:ext uri="{FF2B5EF4-FFF2-40B4-BE49-F238E27FC236}">
                <a16:creationId xmlns:a16="http://schemas.microsoft.com/office/drawing/2014/main" id="{D0837E07-90AB-4971-91C6-C91FC9D642CB}"/>
              </a:ext>
            </a:extLst>
          </p:cNvPr>
          <p:cNvPicPr preferRelativeResize="0"/>
          <p:nvPr userDrawn="1"/>
        </p:nvPicPr>
        <p:blipFill rotWithShape="1">
          <a:blip r:embed="rId3">
            <a:alphaModFix/>
          </a:blip>
          <a:srcRect t="13675" b="15313"/>
          <a:stretch/>
        </p:blipFill>
        <p:spPr>
          <a:xfrm>
            <a:off x="9867726" y="6109724"/>
            <a:ext cx="2568213" cy="779724"/>
          </a:xfrm>
          <a:prstGeom prst="rect">
            <a:avLst/>
          </a:prstGeom>
          <a:noFill/>
          <a:ln>
            <a:noFill/>
          </a:ln>
        </p:spPr>
      </p:pic>
      <p:pic>
        <p:nvPicPr>
          <p:cNvPr id="11" name="Google Shape;15;p3">
            <a:extLst>
              <a:ext uri="{FF2B5EF4-FFF2-40B4-BE49-F238E27FC236}">
                <a16:creationId xmlns:a16="http://schemas.microsoft.com/office/drawing/2014/main" id="{8EA84C5D-E3FF-4F48-9C49-2C03F28456C5}"/>
              </a:ext>
            </a:extLst>
          </p:cNvPr>
          <p:cNvPicPr preferRelativeResize="0"/>
          <p:nvPr userDrawn="1"/>
        </p:nvPicPr>
        <p:blipFill>
          <a:blip r:embed="rId4">
            <a:extLst>
              <a:ext uri="{28A0092B-C50C-407E-A947-70E740481C1C}">
                <a14:useLocalDpi xmlns:a14="http://schemas.microsoft.com/office/drawing/2010/main" val="0"/>
              </a:ext>
            </a:extLst>
          </a:blip>
          <a:stretch>
            <a:fillRect/>
          </a:stretch>
        </p:blipFill>
        <p:spPr>
          <a:xfrm>
            <a:off x="9377379" y="6199650"/>
            <a:ext cx="647663" cy="649822"/>
          </a:xfrm>
          <a:prstGeom prst="rect">
            <a:avLst/>
          </a:prstGeom>
          <a:noFill/>
          <a:ln>
            <a:noFill/>
          </a:ln>
        </p:spPr>
      </p:pic>
      <p:sp>
        <p:nvSpPr>
          <p:cNvPr id="5" name="Rectangle 4">
            <a:extLst>
              <a:ext uri="{FF2B5EF4-FFF2-40B4-BE49-F238E27FC236}">
                <a16:creationId xmlns:a16="http://schemas.microsoft.com/office/drawing/2014/main" id="{C68E790C-FEAC-45DE-86DD-982EDB1E7529}"/>
              </a:ext>
            </a:extLst>
          </p:cNvPr>
          <p:cNvSpPr/>
          <p:nvPr userDrawn="1"/>
        </p:nvSpPr>
        <p:spPr>
          <a:xfrm rot="16200000">
            <a:off x="-3285758" y="3314375"/>
            <a:ext cx="6859590" cy="230832"/>
          </a:xfrm>
          <a:prstGeom prst="rect">
            <a:avLst/>
          </a:prstGeom>
        </p:spPr>
        <p:txBody>
          <a:bodyPr wrap="square" lIns="0" tIns="0" rIns="0" bIns="0">
            <a:normAutofit/>
          </a:bodyPr>
          <a:lstStyle/>
          <a:p>
            <a:pPr algn="ctr"/>
            <a:r>
              <a:rPr lang="en-GB" sz="1500" b="0" i="0" kern="1200" dirty="0" err="1">
                <a:solidFill>
                  <a:schemeClr val="bg1"/>
                </a:solidFill>
                <a:effectLst/>
                <a:latin typeface="+mn-lt"/>
                <a:ea typeface="+mn-ea"/>
                <a:cs typeface="+mn-cs"/>
              </a:rPr>
              <a:t>Paçal</a:t>
            </a:r>
            <a:r>
              <a:rPr lang="en-GB" sz="1500" b="0" i="0" kern="1200" dirty="0">
                <a:solidFill>
                  <a:schemeClr val="bg1"/>
                </a:solidFill>
                <a:effectLst/>
                <a:latin typeface="+mn-lt"/>
                <a:ea typeface="+mn-ea"/>
                <a:cs typeface="+mn-cs"/>
              </a:rPr>
              <a:t> et al.      02.11.2023</a:t>
            </a:r>
            <a:endParaRPr lang="en-GB" sz="1500" dirty="0">
              <a:solidFill>
                <a:schemeClr val="bg1"/>
              </a:solidFill>
            </a:endParaRPr>
          </a:p>
        </p:txBody>
      </p:sp>
    </p:spTree>
    <p:extLst>
      <p:ext uri="{BB962C8B-B14F-4D97-AF65-F5344CB8AC3E}">
        <p14:creationId xmlns:p14="http://schemas.microsoft.com/office/powerpoint/2010/main" val="44675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elle gelb">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7"/>
            <a:ext cx="12195176" cy="68619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p:txBody>
          <a:bodyPr/>
          <a:lstStyle>
            <a:lvl1pPr>
              <a:defRPr>
                <a:solidFill>
                  <a:schemeClr val="bg1"/>
                </a:solidFill>
              </a:defRPr>
            </a:lvl1pPr>
          </a:lstStyle>
          <a:p>
            <a:r>
              <a:rPr lang="de-DE" dirty="0"/>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dirty="0">
              <a:solidFill>
                <a:srgbClr val="FFFFFF"/>
              </a:solidFill>
            </a:endParaRPr>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1"/>
            <a:ext cx="944125" cy="779723"/>
          </a:xfrm>
          <a:prstGeom prst="rect">
            <a:avLst/>
          </a:prstGeom>
        </p:spPr>
      </p:pic>
      <p:sp>
        <p:nvSpPr>
          <p:cNvPr id="5" name="Tabellenplatzhalter 4">
            <a:extLst>
              <a:ext uri="{FF2B5EF4-FFF2-40B4-BE49-F238E27FC236}">
                <a16:creationId xmlns:a16="http://schemas.microsoft.com/office/drawing/2014/main" id="{FA8D24D7-34CD-4ED1-8141-89BC9C1FC26A}"/>
              </a:ext>
            </a:extLst>
          </p:cNvPr>
          <p:cNvSpPr>
            <a:spLocks noGrp="1"/>
          </p:cNvSpPr>
          <p:nvPr>
            <p:ph type="tbl" sz="quarter" idx="11"/>
          </p:nvPr>
        </p:nvSpPr>
        <p:spPr>
          <a:xfrm>
            <a:off x="695506" y="1629153"/>
            <a:ext cx="10804163" cy="4896984"/>
          </a:xfrm>
        </p:spPr>
        <p:txBody>
          <a:bodyPr/>
          <a:lstStyle/>
          <a:p>
            <a:endParaRPr lang="de-DE"/>
          </a:p>
        </p:txBody>
      </p:sp>
      <p:sp>
        <p:nvSpPr>
          <p:cNvPr id="3" name="Fußzeilenplatzhalter 2">
            <a:extLst>
              <a:ext uri="{FF2B5EF4-FFF2-40B4-BE49-F238E27FC236}">
                <a16:creationId xmlns:a16="http://schemas.microsoft.com/office/drawing/2014/main" id="{860E2FA4-B336-450E-D6C0-FA99C883B41E}"/>
              </a:ext>
            </a:extLst>
          </p:cNvPr>
          <p:cNvSpPr>
            <a:spLocks noGrp="1"/>
          </p:cNvSpPr>
          <p:nvPr>
            <p:ph type="ftr" sz="quarter" idx="12"/>
          </p:nvPr>
        </p:nvSpPr>
        <p:spPr/>
        <p:txBody>
          <a:bodyPr/>
          <a:lstStyle>
            <a:lvl1pPr>
              <a:defRPr>
                <a:solidFill>
                  <a:schemeClr val="bg1"/>
                </a:solidFill>
              </a:defRPr>
            </a:lvl1pPr>
          </a:lstStyle>
          <a:p>
            <a:pPr defTabSz="914583"/>
            <a:r>
              <a:rPr lang="de-DE">
                <a:solidFill>
                  <a:srgbClr val="FFFFFF"/>
                </a:solidFill>
              </a:rPr>
              <a:t>Name des Vortragenden, Institut, Datum</a:t>
            </a:r>
            <a:endParaRPr lang="de-DE" dirty="0">
              <a:solidFill>
                <a:srgbClr val="FFFFFF"/>
              </a:solidFill>
            </a:endParaRPr>
          </a:p>
        </p:txBody>
      </p:sp>
    </p:spTree>
    <p:extLst>
      <p:ext uri="{BB962C8B-B14F-4D97-AF65-F5344CB8AC3E}">
        <p14:creationId xmlns:p14="http://schemas.microsoft.com/office/powerpoint/2010/main" val="2368976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le gelb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7"/>
            <a:ext cx="12195176" cy="68619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dirty="0">
              <a:solidFill>
                <a:srgbClr val="FFFFFF"/>
              </a:solidFill>
            </a:endParaRPr>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1"/>
            <a:ext cx="944125" cy="779723"/>
          </a:xfrm>
          <a:prstGeom prst="rect">
            <a:avLst/>
          </a:prstGeom>
        </p:spPr>
      </p:pic>
      <p:graphicFrame>
        <p:nvGraphicFramePr>
          <p:cNvPr id="7" name="Tabellenplatzhalter 7">
            <a:extLst>
              <a:ext uri="{FF2B5EF4-FFF2-40B4-BE49-F238E27FC236}">
                <a16:creationId xmlns:a16="http://schemas.microsoft.com/office/drawing/2014/main" id="{215C28A5-80CD-4F42-9C77-C690E11449E6}"/>
              </a:ext>
            </a:extLst>
          </p:cNvPr>
          <p:cNvGraphicFramePr>
            <a:graphicFrameLocks/>
          </p:cNvGraphicFramePr>
          <p:nvPr userDrawn="1"/>
        </p:nvGraphicFramePr>
        <p:xfrm>
          <a:off x="695506" y="1629152"/>
          <a:ext cx="10804165" cy="2942604"/>
        </p:xfrm>
        <a:graphic>
          <a:graphicData uri="http://schemas.openxmlformats.org/drawingml/2006/table">
            <a:tbl>
              <a:tblPr firstRow="1" bandRow="1">
                <a:tableStyleId>{7DF18680-E054-41AD-8BC1-D1AEF772440D}</a:tableStyleId>
              </a:tblPr>
              <a:tblGrid>
                <a:gridCol w="2160833">
                  <a:extLst>
                    <a:ext uri="{9D8B030D-6E8A-4147-A177-3AD203B41FA5}">
                      <a16:colId xmlns:a16="http://schemas.microsoft.com/office/drawing/2014/main" val="3414773314"/>
                    </a:ext>
                  </a:extLst>
                </a:gridCol>
                <a:gridCol w="2160833">
                  <a:extLst>
                    <a:ext uri="{9D8B030D-6E8A-4147-A177-3AD203B41FA5}">
                      <a16:colId xmlns:a16="http://schemas.microsoft.com/office/drawing/2014/main" val="4143605508"/>
                    </a:ext>
                  </a:extLst>
                </a:gridCol>
                <a:gridCol w="2160833">
                  <a:extLst>
                    <a:ext uri="{9D8B030D-6E8A-4147-A177-3AD203B41FA5}">
                      <a16:colId xmlns:a16="http://schemas.microsoft.com/office/drawing/2014/main" val="3205677931"/>
                    </a:ext>
                  </a:extLst>
                </a:gridCol>
                <a:gridCol w="2160833">
                  <a:extLst>
                    <a:ext uri="{9D8B030D-6E8A-4147-A177-3AD203B41FA5}">
                      <a16:colId xmlns:a16="http://schemas.microsoft.com/office/drawing/2014/main" val="51638767"/>
                    </a:ext>
                  </a:extLst>
                </a:gridCol>
                <a:gridCol w="2160833">
                  <a:extLst>
                    <a:ext uri="{9D8B030D-6E8A-4147-A177-3AD203B41FA5}">
                      <a16:colId xmlns:a16="http://schemas.microsoft.com/office/drawing/2014/main" val="41179464"/>
                    </a:ext>
                  </a:extLst>
                </a:gridCol>
              </a:tblGrid>
              <a:tr h="490434">
                <a:tc>
                  <a:txBody>
                    <a:bodyPr/>
                    <a:lstStyle/>
                    <a:p>
                      <a:r>
                        <a:rPr lang="de-DE" sz="1800" dirty="0">
                          <a:latin typeface="Arial" panose="020B0604020202020204" pitchFamily="34" charset="0"/>
                          <a:cs typeface="Arial" panose="020B0604020202020204" pitchFamily="34" charset="0"/>
                        </a:rPr>
                        <a:t>Titel 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800" dirty="0">
                          <a:latin typeface="Arial" panose="020B0604020202020204" pitchFamily="34" charset="0"/>
                          <a:cs typeface="Arial" panose="020B0604020202020204" pitchFamily="34" charset="0"/>
                        </a:rPr>
                        <a:t>Titel 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490434">
                <a:tc>
                  <a:txBody>
                    <a:bodyPr/>
                    <a:lstStyle/>
                    <a:p>
                      <a:r>
                        <a:rPr lang="de-DE" sz="1800" dirty="0">
                          <a:latin typeface="Arial" panose="020B0604020202020204" pitchFamily="34" charset="0"/>
                          <a:cs typeface="Arial" panose="020B0604020202020204" pitchFamily="34" charset="0"/>
                        </a:rPr>
                        <a:t>Inhalt 1.1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2.1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3.1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4.1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5.1</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656140927"/>
                  </a:ext>
                </a:extLst>
              </a:tr>
              <a:tr h="490434">
                <a:tc>
                  <a:txBody>
                    <a:bodyPr/>
                    <a:lstStyle/>
                    <a:p>
                      <a:r>
                        <a:rPr lang="de-DE" sz="1800" dirty="0">
                          <a:latin typeface="Arial" panose="020B0604020202020204" pitchFamily="34" charset="0"/>
                          <a:cs typeface="Arial" panose="020B0604020202020204" pitchFamily="34" charset="0"/>
                        </a:rPr>
                        <a:t>Inhalt 1.2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sz="1800" dirty="0">
                          <a:latin typeface="Arial" panose="020B0604020202020204" pitchFamily="34" charset="0"/>
                          <a:cs typeface="Arial" panose="020B0604020202020204" pitchFamily="34" charset="0"/>
                        </a:rPr>
                        <a:t>Inhalt 2.2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sz="1800" dirty="0">
                          <a:latin typeface="Arial" panose="020B0604020202020204" pitchFamily="34" charset="0"/>
                          <a:cs typeface="Arial" panose="020B0604020202020204" pitchFamily="34" charset="0"/>
                        </a:rPr>
                        <a:t>Inhalt 3.2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sz="1800" dirty="0">
                          <a:latin typeface="Arial" panose="020B0604020202020204" pitchFamily="34" charset="0"/>
                          <a:cs typeface="Arial" panose="020B0604020202020204" pitchFamily="34" charset="0"/>
                        </a:rPr>
                        <a:t>Inhalt 4.2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sz="1800" dirty="0">
                          <a:latin typeface="Arial" panose="020B0604020202020204" pitchFamily="34" charset="0"/>
                          <a:cs typeface="Arial" panose="020B0604020202020204" pitchFamily="34" charset="0"/>
                        </a:rPr>
                        <a:t>Inhalt 5.2</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749801091"/>
                  </a:ext>
                </a:extLst>
              </a:tr>
              <a:tr h="490434">
                <a:tc>
                  <a:txBody>
                    <a:bodyPr/>
                    <a:lstStyle/>
                    <a:p>
                      <a:r>
                        <a:rPr lang="de-DE" sz="1800" dirty="0">
                          <a:latin typeface="Arial" panose="020B0604020202020204" pitchFamily="34" charset="0"/>
                          <a:cs typeface="Arial" panose="020B0604020202020204" pitchFamily="34" charset="0"/>
                        </a:rPr>
                        <a:t>Inhalt 1.3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2.3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3.3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4.3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5.3</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879492290"/>
                  </a:ext>
                </a:extLst>
              </a:tr>
              <a:tr h="490434">
                <a:tc>
                  <a:txBody>
                    <a:bodyPr/>
                    <a:lstStyle/>
                    <a:p>
                      <a:r>
                        <a:rPr lang="de-DE" sz="1800" dirty="0">
                          <a:latin typeface="Arial" panose="020B0604020202020204" pitchFamily="34" charset="0"/>
                          <a:cs typeface="Arial" panose="020B0604020202020204" pitchFamily="34" charset="0"/>
                        </a:rPr>
                        <a:t>Inhalt 1.4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sz="1800" dirty="0">
                          <a:latin typeface="Arial" panose="020B0604020202020204" pitchFamily="34" charset="0"/>
                          <a:cs typeface="Arial" panose="020B0604020202020204" pitchFamily="34" charset="0"/>
                        </a:rPr>
                        <a:t>Inhalt 2.4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sz="1800" dirty="0">
                          <a:latin typeface="Arial" panose="020B0604020202020204" pitchFamily="34" charset="0"/>
                          <a:cs typeface="Arial" panose="020B0604020202020204" pitchFamily="34" charset="0"/>
                        </a:rPr>
                        <a:t>Inhalt 3.4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sz="1800" dirty="0">
                          <a:latin typeface="Arial" panose="020B0604020202020204" pitchFamily="34" charset="0"/>
                          <a:cs typeface="Arial" panose="020B0604020202020204" pitchFamily="34" charset="0"/>
                        </a:rPr>
                        <a:t>Inhalt 4.4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sz="1800" dirty="0">
                          <a:latin typeface="Arial" panose="020B0604020202020204" pitchFamily="34" charset="0"/>
                          <a:cs typeface="Arial" panose="020B0604020202020204" pitchFamily="34" charset="0"/>
                        </a:rPr>
                        <a:t>Inhalt 5.4</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3394470182"/>
                  </a:ext>
                </a:extLst>
              </a:tr>
              <a:tr h="490434">
                <a:tc>
                  <a:txBody>
                    <a:bodyPr/>
                    <a:lstStyle/>
                    <a:p>
                      <a:r>
                        <a:rPr lang="de-DE" sz="1800" dirty="0">
                          <a:latin typeface="Arial" panose="020B0604020202020204" pitchFamily="34" charset="0"/>
                          <a:cs typeface="Arial" panose="020B0604020202020204" pitchFamily="34" charset="0"/>
                        </a:rPr>
                        <a:t>Inhalt 1.5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2.5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3.5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4.5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sz="1800" dirty="0">
                          <a:latin typeface="Arial" panose="020B0604020202020204" pitchFamily="34" charset="0"/>
                          <a:cs typeface="Arial" panose="020B0604020202020204" pitchFamily="34" charset="0"/>
                        </a:rPr>
                        <a:t>Inhalt 5.5</a:t>
                      </a:r>
                    </a:p>
                  </a:txBody>
                  <a:tcPr marL="108028" marR="108028" marT="108025" marB="1080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0" name="Textfeld 9">
            <a:extLst>
              <a:ext uri="{FF2B5EF4-FFF2-40B4-BE49-F238E27FC236}">
                <a16:creationId xmlns:a16="http://schemas.microsoft.com/office/drawing/2014/main" id="{598141AE-B519-4BF8-86A2-54973B0ADDE5}"/>
              </a:ext>
            </a:extLst>
          </p:cNvPr>
          <p:cNvSpPr txBox="1"/>
          <p:nvPr userDrawn="1"/>
        </p:nvSpPr>
        <p:spPr>
          <a:xfrm>
            <a:off x="695506" y="333452"/>
            <a:ext cx="10058711" cy="985514"/>
          </a:xfrm>
          <a:prstGeom prst="rect">
            <a:avLst/>
          </a:prstGeom>
          <a:noFill/>
        </p:spPr>
        <p:txBody>
          <a:bodyPr wrap="square" rtlCol="0" anchor="t">
            <a:noAutofit/>
          </a:bodyPr>
          <a:lstStyle/>
          <a:p>
            <a:pPr marL="0" marR="0" lvl="0" indent="0" algn="l" defTabSz="914583" rtl="0" eaLnBrk="1" fontAlgn="auto" latinLnBrk="0" hangingPunct="1">
              <a:lnSpc>
                <a:spcPct val="90000"/>
              </a:lnSpc>
              <a:spcBef>
                <a:spcPts val="0"/>
              </a:spcBef>
              <a:spcAft>
                <a:spcPts val="0"/>
              </a:spcAft>
              <a:buClrTx/>
              <a:buSzTx/>
              <a:buFontTx/>
              <a:buNone/>
              <a:tabLst/>
              <a:defRPr/>
            </a:pPr>
            <a:r>
              <a:rPr kumimoji="0" lang="de-DE" sz="28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Mustertabelle</a:t>
            </a:r>
          </a:p>
        </p:txBody>
      </p:sp>
      <p:sp>
        <p:nvSpPr>
          <p:cNvPr id="2" name="Fußzeilenplatzhalter 1">
            <a:extLst>
              <a:ext uri="{FF2B5EF4-FFF2-40B4-BE49-F238E27FC236}">
                <a16:creationId xmlns:a16="http://schemas.microsoft.com/office/drawing/2014/main" id="{D75B4983-3911-6B34-D420-98DD812B0D00}"/>
              </a:ext>
            </a:extLst>
          </p:cNvPr>
          <p:cNvSpPr>
            <a:spLocks noGrp="1"/>
          </p:cNvSpPr>
          <p:nvPr>
            <p:ph type="ftr" sz="quarter" idx="11"/>
          </p:nvPr>
        </p:nvSpPr>
        <p:spPr/>
        <p:txBody>
          <a:bodyPr/>
          <a:lstStyle>
            <a:lvl1pPr>
              <a:defRPr>
                <a:solidFill>
                  <a:schemeClr val="bg1"/>
                </a:solidFill>
              </a:defRPr>
            </a:lvl1pPr>
          </a:lstStyle>
          <a:p>
            <a:pPr defTabSz="914583"/>
            <a:r>
              <a:rPr lang="de-DE">
                <a:solidFill>
                  <a:srgbClr val="FFFFFF"/>
                </a:solidFill>
              </a:rPr>
              <a:t>Name des Vortragenden, Institut, Datum</a:t>
            </a:r>
            <a:endParaRPr lang="de-DE" dirty="0">
              <a:solidFill>
                <a:srgbClr val="FFFFFF"/>
              </a:solidFill>
            </a:endParaRPr>
          </a:p>
        </p:txBody>
      </p:sp>
    </p:spTree>
    <p:extLst>
      <p:ext uri="{BB962C8B-B14F-4D97-AF65-F5344CB8AC3E}">
        <p14:creationId xmlns:p14="http://schemas.microsoft.com/office/powerpoint/2010/main" val="4125445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ollbild">
    <p:bg>
      <p:bgPr>
        <a:solidFill>
          <a:schemeClr val="bg1"/>
        </a:solidFill>
        <a:effectLst/>
      </p:bgPr>
    </p:bg>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C2226DF2-778A-4612-9F78-6765D18406C1}"/>
              </a:ext>
            </a:extLst>
          </p:cNvPr>
          <p:cNvSpPr>
            <a:spLocks noGrp="1"/>
          </p:cNvSpPr>
          <p:nvPr>
            <p:ph type="pic" sz="quarter" idx="11" hasCustomPrompt="1"/>
          </p:nvPr>
        </p:nvSpPr>
        <p:spPr>
          <a:xfrm>
            <a:off x="-1" y="0"/>
            <a:ext cx="12195176" cy="6859588"/>
          </a:xfrm>
          <a:solidFill>
            <a:schemeClr val="accent6">
              <a:lumMod val="40000"/>
              <a:lumOff val="60000"/>
            </a:schemeClr>
          </a:solidFill>
        </p:spPr>
        <p:txBody>
          <a:bodyPr/>
          <a:lstStyle>
            <a:lvl1pPr marL="0" marR="0" indent="0" algn="l" defTabSz="914583"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46" marR="0" lvl="0" indent="-228646" algn="l" defTabSz="914583"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5" name="Textplatzhalter 9">
            <a:extLst>
              <a:ext uri="{FF2B5EF4-FFF2-40B4-BE49-F238E27FC236}">
                <a16:creationId xmlns:a16="http://schemas.microsoft.com/office/drawing/2014/main" id="{87F97911-DA70-4C70-822A-1814FBD79CB6}"/>
              </a:ext>
            </a:extLst>
          </p:cNvPr>
          <p:cNvSpPr>
            <a:spLocks noGrp="1"/>
          </p:cNvSpPr>
          <p:nvPr>
            <p:ph type="body" sz="quarter" idx="13"/>
          </p:nvPr>
        </p:nvSpPr>
        <p:spPr>
          <a:xfrm>
            <a:off x="10986460" y="302470"/>
            <a:ext cx="943446" cy="781381"/>
          </a:xfrm>
          <a:blipFill>
            <a:blip r:embed="rId2"/>
            <a:stretch>
              <a:fillRect/>
            </a:stretch>
          </a:blipFill>
        </p:spPr>
        <p:txBody>
          <a:bodyPr>
            <a:normAutofit/>
          </a:bodyPr>
          <a:lstStyle>
            <a:lvl1pPr>
              <a:defRPr sz="100">
                <a:solidFill>
                  <a:schemeClr val="tx1">
                    <a:alpha val="0"/>
                  </a:schemeClr>
                </a:solidFill>
              </a:defRPr>
            </a:lvl1pPr>
          </a:lstStyle>
          <a:p>
            <a:pPr lvl="0"/>
            <a:endParaRPr lang="de-DE" dirty="0"/>
          </a:p>
        </p:txBody>
      </p:sp>
      <p:sp>
        <p:nvSpPr>
          <p:cNvPr id="6" name="Foliennummernplatzhalter 5">
            <a:extLst>
              <a:ext uri="{FF2B5EF4-FFF2-40B4-BE49-F238E27FC236}">
                <a16:creationId xmlns:a16="http://schemas.microsoft.com/office/drawing/2014/main" id="{C37EBD16-097C-4A05-9018-8E3005584EB2}"/>
              </a:ext>
            </a:extLst>
          </p:cNvPr>
          <p:cNvSpPr>
            <a:spLocks noGrp="1"/>
          </p:cNvSpPr>
          <p:nvPr>
            <p:ph type="sldNum" sz="quarter" idx="4"/>
          </p:nvPr>
        </p:nvSpPr>
        <p:spPr>
          <a:xfrm>
            <a:off x="0" y="5343636"/>
            <a:ext cx="288075" cy="1440333"/>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pPr defTabSz="914583"/>
            <a:fld id="{30ADABB7-F9A6-4A4D-9415-296AC5E687F8}" type="slidenum">
              <a:rPr lang="de-DE" smtClean="0">
                <a:solidFill>
                  <a:srgbClr val="FFFFFF"/>
                </a:solidFill>
              </a:rPr>
              <a:pPr defTabSz="914583"/>
              <a:t>‹#›</a:t>
            </a:fld>
            <a:endParaRPr lang="de-DE" dirty="0">
              <a:solidFill>
                <a:srgbClr val="FFFFFF"/>
              </a:solidFill>
            </a:endParaRPr>
          </a:p>
        </p:txBody>
      </p:sp>
      <p:sp>
        <p:nvSpPr>
          <p:cNvPr id="2" name="Fußzeilenplatzhalter 1">
            <a:extLst>
              <a:ext uri="{FF2B5EF4-FFF2-40B4-BE49-F238E27FC236}">
                <a16:creationId xmlns:a16="http://schemas.microsoft.com/office/drawing/2014/main" id="{FD7813AC-780E-0FEE-8DD2-961C8464CAC9}"/>
              </a:ext>
            </a:extLst>
          </p:cNvPr>
          <p:cNvSpPr>
            <a:spLocks noGrp="1"/>
          </p:cNvSpPr>
          <p:nvPr>
            <p:ph type="ftr" sz="quarter" idx="14"/>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283416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2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2096111"/>
            <a:ext cx="10804162" cy="44300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506" y="1488132"/>
            <a:ext cx="3482945" cy="439926"/>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4" name="Fußzeilenplatzhalter 3">
            <a:extLst>
              <a:ext uri="{FF2B5EF4-FFF2-40B4-BE49-F238E27FC236}">
                <a16:creationId xmlns:a16="http://schemas.microsoft.com/office/drawing/2014/main" id="{84E99B02-7125-B0DB-A965-82CB442B297A}"/>
              </a:ext>
            </a:extLst>
          </p:cNvPr>
          <p:cNvSpPr>
            <a:spLocks noGrp="1"/>
          </p:cNvSpPr>
          <p:nvPr>
            <p:ph type="ftr" sz="quarter" idx="18"/>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243605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3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2096111"/>
            <a:ext cx="5402081" cy="18511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506" y="1488132"/>
            <a:ext cx="3482945" cy="439926"/>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1" name="Inhaltsplatzhalter 2">
            <a:extLst>
              <a:ext uri="{FF2B5EF4-FFF2-40B4-BE49-F238E27FC236}">
                <a16:creationId xmlns:a16="http://schemas.microsoft.com/office/drawing/2014/main" id="{71A67A15-EB3D-B357-6153-033E99D34267}"/>
              </a:ext>
            </a:extLst>
          </p:cNvPr>
          <p:cNvSpPr>
            <a:spLocks noGrp="1"/>
          </p:cNvSpPr>
          <p:nvPr>
            <p:ph idx="18"/>
          </p:nvPr>
        </p:nvSpPr>
        <p:spPr>
          <a:xfrm>
            <a:off x="695507" y="4674975"/>
            <a:ext cx="5402081" cy="18511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7951DB75-C581-BF8A-0FC7-DF33D2FBE043}"/>
              </a:ext>
            </a:extLst>
          </p:cNvPr>
          <p:cNvSpPr>
            <a:spLocks noGrp="1"/>
          </p:cNvSpPr>
          <p:nvPr>
            <p:ph type="body" sz="quarter" idx="19"/>
          </p:nvPr>
        </p:nvSpPr>
        <p:spPr>
          <a:xfrm>
            <a:off x="695506" y="4066996"/>
            <a:ext cx="3482945" cy="439926"/>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5" name="Bildplatzhalter 4">
            <a:extLst>
              <a:ext uri="{FF2B5EF4-FFF2-40B4-BE49-F238E27FC236}">
                <a16:creationId xmlns:a16="http://schemas.microsoft.com/office/drawing/2014/main" id="{12C0EA8B-EF64-0432-2FB0-872635D2E4FA}"/>
              </a:ext>
            </a:extLst>
          </p:cNvPr>
          <p:cNvSpPr>
            <a:spLocks noGrp="1"/>
          </p:cNvSpPr>
          <p:nvPr>
            <p:ph type="pic" sz="quarter" idx="20" hasCustomPrompt="1"/>
          </p:nvPr>
        </p:nvSpPr>
        <p:spPr>
          <a:xfrm>
            <a:off x="6342126" y="1488133"/>
            <a:ext cx="5157543" cy="5038003"/>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4" name="Fußzeilenplatzhalter 3">
            <a:extLst>
              <a:ext uri="{FF2B5EF4-FFF2-40B4-BE49-F238E27FC236}">
                <a16:creationId xmlns:a16="http://schemas.microsoft.com/office/drawing/2014/main" id="{1EBECCF2-24E5-51A8-E7D9-E053B81C2C01}"/>
              </a:ext>
            </a:extLst>
          </p:cNvPr>
          <p:cNvSpPr>
            <a:spLocks noGrp="1"/>
          </p:cNvSpPr>
          <p:nvPr>
            <p:ph type="ftr" sz="quarter" idx="21"/>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3938788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4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507" y="1629153"/>
            <a:ext cx="10804162" cy="33797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12" name="Textplatzhalter 20">
            <a:extLst>
              <a:ext uri="{FF2B5EF4-FFF2-40B4-BE49-F238E27FC236}">
                <a16:creationId xmlns:a16="http://schemas.microsoft.com/office/drawing/2014/main" id="{783FE90B-8144-4EE7-83DD-1BF890852B5C}"/>
              </a:ext>
            </a:extLst>
          </p:cNvPr>
          <p:cNvSpPr>
            <a:spLocks noGrp="1"/>
          </p:cNvSpPr>
          <p:nvPr>
            <p:ph type="body" sz="quarter" idx="16"/>
          </p:nvPr>
        </p:nvSpPr>
        <p:spPr>
          <a:xfrm>
            <a:off x="288074" y="5246983"/>
            <a:ext cx="11211595" cy="1279153"/>
          </a:xfrm>
          <a:solidFill>
            <a:schemeClr val="accent1">
              <a:lumMod val="50000"/>
            </a:schemeClr>
          </a:solidFill>
        </p:spPr>
        <p:txBody>
          <a:bodyPr tIns="144000"/>
          <a:lstStyle>
            <a:lvl1pPr marL="539858" indent="-231821" defTabSz="539858">
              <a:lnSpc>
                <a:spcPct val="100000"/>
              </a:lnSpc>
              <a:spcBef>
                <a:spcPts val="0"/>
              </a:spcBef>
              <a:defRPr sz="2000">
                <a:solidFill>
                  <a:schemeClr val="bg1"/>
                </a:solidFill>
              </a:defRPr>
            </a:lvl1pPr>
            <a:lvl2pPr marL="539858" indent="-231821" defTabSz="539858">
              <a:lnSpc>
                <a:spcPct val="100000"/>
              </a:lnSpc>
              <a:spcBef>
                <a:spcPts val="0"/>
              </a:spcBef>
              <a:defRPr sz="1800">
                <a:solidFill>
                  <a:schemeClr val="bg1"/>
                </a:solidFill>
              </a:defRPr>
            </a:lvl2pPr>
            <a:lvl3pPr marL="539858" indent="-231821" defTabSz="539858">
              <a:lnSpc>
                <a:spcPct val="100000"/>
              </a:lnSpc>
              <a:spcBef>
                <a:spcPts val="0"/>
              </a:spcBef>
              <a:defRPr sz="1600">
                <a:solidFill>
                  <a:schemeClr val="bg1"/>
                </a:solidFill>
              </a:defRPr>
            </a:lvl3pPr>
            <a:lvl4pPr marL="539858" indent="-231821" defTabSz="539858">
              <a:defRPr/>
            </a:lvl4pPr>
            <a:lvl5pPr marL="539858" indent="-231821" defTabSz="539858">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53E07709-F5D6-04F5-13BA-175ED8526457}"/>
              </a:ext>
            </a:extLst>
          </p:cNvPr>
          <p:cNvSpPr>
            <a:spLocks noGrp="1"/>
          </p:cNvSpPr>
          <p:nvPr>
            <p:ph type="ftr" sz="quarter" idx="17"/>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409219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5 blau">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75" cy="68595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506" y="333452"/>
            <a:ext cx="10057418" cy="986628"/>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507"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6723"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6115" y="2096111"/>
            <a:ext cx="3482945" cy="824103"/>
          </a:xfrm>
          <a:solidFill>
            <a:schemeClr val="bg1">
              <a:lumMod val="95000"/>
            </a:schemeClr>
          </a:solidFill>
        </p:spPr>
        <p:txBody>
          <a:bodyPr anchor="ctr">
            <a:normAutofit/>
          </a:bodyPr>
          <a:lstStyle>
            <a:lvl1pPr marL="0" indent="0" algn="ctr">
              <a:buNone/>
              <a:defRPr sz="1600" b="0"/>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de-DE" dirty="0"/>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507" y="3042288"/>
            <a:ext cx="3482945" cy="1915872"/>
          </a:xfrm>
          <a:solidFill>
            <a:schemeClr val="accent6">
              <a:lumMod val="40000"/>
              <a:lumOff val="60000"/>
            </a:schemeClr>
          </a:solidFill>
        </p:spPr>
        <p:txBody>
          <a:bodyPr>
            <a:normAutofit/>
          </a:bodyPr>
          <a:lstStyle>
            <a:lvl1pPr>
              <a:defRPr sz="1600">
                <a:solidFill>
                  <a:srgbClr val="D9117E"/>
                </a:solidFill>
              </a:defRPr>
            </a:lvl1pPr>
          </a:lstStyle>
          <a:p>
            <a:r>
              <a:rPr lang="de-DE" dirty="0"/>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6115" y="3042288"/>
            <a:ext cx="3482945" cy="1915872"/>
          </a:xfrm>
          <a:solidFill>
            <a:schemeClr val="accent6">
              <a:lumMod val="40000"/>
              <a:lumOff val="60000"/>
            </a:schemeClr>
          </a:solidFill>
        </p:spPr>
        <p:txBody>
          <a:bodyPr>
            <a:normAutofit/>
          </a:bodyPr>
          <a:lstStyle>
            <a:lvl1pPr>
              <a:defRPr sz="1600">
                <a:solidFill>
                  <a:srgbClr val="D9117E"/>
                </a:solidFill>
              </a:defRPr>
            </a:lvl1pPr>
          </a:lstStyle>
          <a:p>
            <a:r>
              <a:rPr lang="de-DE" dirty="0"/>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6724" y="3042288"/>
            <a:ext cx="3482945" cy="1915872"/>
          </a:xfrm>
          <a:solidFill>
            <a:schemeClr val="accent6">
              <a:lumMod val="40000"/>
              <a:lumOff val="60000"/>
            </a:schemeClr>
          </a:solidFill>
        </p:spPr>
        <p:txBody>
          <a:bodyPr>
            <a:normAutofit/>
          </a:bodyPr>
          <a:lstStyle>
            <a:lvl1pPr>
              <a:defRPr sz="1600">
                <a:solidFill>
                  <a:srgbClr val="D9117E"/>
                </a:solidFill>
              </a:defRPr>
            </a:lvl1pPr>
          </a:lstStyle>
          <a:p>
            <a:r>
              <a:rPr lang="de-DE" dirty="0"/>
              <a:t>Platzhaltermotiv ersetzen</a:t>
            </a:r>
          </a:p>
        </p:txBody>
      </p:sp>
      <p:sp>
        <p:nvSpPr>
          <p:cNvPr id="21" name="Textplatzhalter 20">
            <a:extLst>
              <a:ext uri="{FF2B5EF4-FFF2-40B4-BE49-F238E27FC236}">
                <a16:creationId xmlns:a16="http://schemas.microsoft.com/office/drawing/2014/main" id="{B1415D85-ECEE-44AA-B226-4998B44E25D6}"/>
              </a:ext>
            </a:extLst>
          </p:cNvPr>
          <p:cNvSpPr>
            <a:spLocks noGrp="1"/>
          </p:cNvSpPr>
          <p:nvPr>
            <p:ph type="body" sz="quarter" idx="16"/>
          </p:nvPr>
        </p:nvSpPr>
        <p:spPr>
          <a:xfrm>
            <a:off x="288074" y="5246983"/>
            <a:ext cx="11211595" cy="1279153"/>
          </a:xfrm>
          <a:solidFill>
            <a:schemeClr val="accent1">
              <a:lumMod val="50000"/>
            </a:schemeClr>
          </a:solidFill>
        </p:spPr>
        <p:txBody>
          <a:bodyPr tIns="144000"/>
          <a:lstStyle>
            <a:lvl1pPr marL="539858" indent="-231821" defTabSz="539858">
              <a:lnSpc>
                <a:spcPct val="100000"/>
              </a:lnSpc>
              <a:spcBef>
                <a:spcPts val="0"/>
              </a:spcBef>
              <a:defRPr sz="2000">
                <a:solidFill>
                  <a:schemeClr val="bg1"/>
                </a:solidFill>
              </a:defRPr>
            </a:lvl1pPr>
            <a:lvl2pPr marL="539858" indent="-231821" defTabSz="539858">
              <a:lnSpc>
                <a:spcPct val="100000"/>
              </a:lnSpc>
              <a:spcBef>
                <a:spcPts val="0"/>
              </a:spcBef>
              <a:defRPr sz="1800">
                <a:solidFill>
                  <a:schemeClr val="bg1"/>
                </a:solidFill>
              </a:defRPr>
            </a:lvl2pPr>
            <a:lvl3pPr marL="539858" indent="-231821" defTabSz="539858">
              <a:lnSpc>
                <a:spcPct val="100000"/>
              </a:lnSpc>
              <a:spcBef>
                <a:spcPts val="0"/>
              </a:spcBef>
              <a:defRPr sz="1600">
                <a:solidFill>
                  <a:schemeClr val="bg1"/>
                </a:solidFill>
              </a:defRPr>
            </a:lvl3pPr>
            <a:lvl4pPr marL="539858" indent="-231821" defTabSz="539858">
              <a:defRPr/>
            </a:lvl4pPr>
            <a:lvl5pPr marL="539858" indent="-231821" defTabSz="539858">
              <a:defRPr/>
            </a:lvl5pPr>
          </a:lstStyle>
          <a:p>
            <a:pPr lvl="0"/>
            <a:r>
              <a:rPr lang="de-DE" dirty="0"/>
              <a:t>Mastertextformat bearbeiten</a:t>
            </a:r>
          </a:p>
          <a:p>
            <a:pPr lvl="1"/>
            <a:r>
              <a:rPr lang="de-DE" dirty="0"/>
              <a:t>Zweite Ebene</a:t>
            </a:r>
          </a:p>
          <a:p>
            <a:pPr lvl="2"/>
            <a:r>
              <a:rPr lang="de-DE" dirty="0"/>
              <a:t>Dritte Ebene</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506" y="1488132"/>
            <a:ext cx="3482945" cy="439926"/>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4" name="Fußzeilenplatzhalter 3">
            <a:extLst>
              <a:ext uri="{FF2B5EF4-FFF2-40B4-BE49-F238E27FC236}">
                <a16:creationId xmlns:a16="http://schemas.microsoft.com/office/drawing/2014/main" id="{6E424654-2778-EA1B-0192-6D8875E11710}"/>
              </a:ext>
            </a:extLst>
          </p:cNvPr>
          <p:cNvSpPr>
            <a:spLocks noGrp="1"/>
          </p:cNvSpPr>
          <p:nvPr>
            <p:ph type="ftr" sz="quarter" idx="18"/>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2672098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6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75" cy="685958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4981" y="1629152"/>
            <a:ext cx="5401406" cy="489713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2"/>
            <a:ext cx="944125" cy="779724"/>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
        <p:nvSpPr>
          <p:cNvPr id="5" name="Bildplatzhalter 4">
            <a:extLst>
              <a:ext uri="{FF2B5EF4-FFF2-40B4-BE49-F238E27FC236}">
                <a16:creationId xmlns:a16="http://schemas.microsoft.com/office/drawing/2014/main" id="{4E12AEFA-037C-13A6-D9D9-349DFD23D7F6}"/>
              </a:ext>
            </a:extLst>
          </p:cNvPr>
          <p:cNvSpPr>
            <a:spLocks noGrp="1"/>
          </p:cNvSpPr>
          <p:nvPr>
            <p:ph type="pic" sz="quarter" idx="20" hasCustomPrompt="1"/>
          </p:nvPr>
        </p:nvSpPr>
        <p:spPr>
          <a:xfrm>
            <a:off x="6342126" y="1629002"/>
            <a:ext cx="5157543" cy="4897134"/>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Tree>
    <p:extLst>
      <p:ext uri="{BB962C8B-B14F-4D97-AF65-F5344CB8AC3E}">
        <p14:creationId xmlns:p14="http://schemas.microsoft.com/office/powerpoint/2010/main" val="73974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e blau">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7"/>
            <a:ext cx="12195176" cy="6861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a:xfrm>
            <a:off x="695507" y="333452"/>
            <a:ext cx="10058712" cy="985514"/>
          </a:xfrm>
        </p:spPr>
        <p:txBody>
          <a:bodyPr/>
          <a:lstStyle>
            <a:lvl1pPr>
              <a:defRPr>
                <a:solidFill>
                  <a:schemeClr val="bg1"/>
                </a:solidFill>
              </a:defRPr>
            </a:lvl1pPr>
          </a:lstStyle>
          <a:p>
            <a:r>
              <a:rPr lang="de-DE" dirty="0"/>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pPr defTabSz="914583"/>
            <a:fld id="{30ADABB7-F9A6-4A4D-9415-296AC5E687F8}" type="slidenum">
              <a:rPr lang="de-DE" smtClean="0">
                <a:solidFill>
                  <a:srgbClr val="FFFFFF"/>
                </a:solidFill>
              </a:rPr>
              <a:pPr defTabSz="914583"/>
              <a:t>‹#›</a:t>
            </a:fld>
            <a:endParaRPr lang="de-DE">
              <a:solidFill>
                <a:srgbClr val="FFFFFF"/>
              </a:solidFill>
            </a:endParaRPr>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4681" y="301201"/>
            <a:ext cx="944125" cy="779723"/>
          </a:xfrm>
          <a:prstGeom prst="rect">
            <a:avLst/>
          </a:prstGeom>
        </p:spPr>
      </p:pic>
      <p:sp>
        <p:nvSpPr>
          <p:cNvPr id="11" name="Tabellenplatzhalter 4">
            <a:extLst>
              <a:ext uri="{FF2B5EF4-FFF2-40B4-BE49-F238E27FC236}">
                <a16:creationId xmlns:a16="http://schemas.microsoft.com/office/drawing/2014/main" id="{E454AC21-5CA9-4DCD-9E64-33EE941B0352}"/>
              </a:ext>
            </a:extLst>
          </p:cNvPr>
          <p:cNvSpPr>
            <a:spLocks noGrp="1"/>
          </p:cNvSpPr>
          <p:nvPr>
            <p:ph type="tbl" sz="quarter" idx="11"/>
          </p:nvPr>
        </p:nvSpPr>
        <p:spPr>
          <a:xfrm>
            <a:off x="695506" y="1629153"/>
            <a:ext cx="10804163" cy="4896984"/>
          </a:xfrm>
        </p:spPr>
        <p:txBody>
          <a:bodyPr/>
          <a:lstStyle/>
          <a:p>
            <a:endParaRPr lang="de-DE"/>
          </a:p>
        </p:txBody>
      </p:sp>
      <p:sp>
        <p:nvSpPr>
          <p:cNvPr id="3" name="Fußzeilenplatzhalter 2">
            <a:extLst>
              <a:ext uri="{FF2B5EF4-FFF2-40B4-BE49-F238E27FC236}">
                <a16:creationId xmlns:a16="http://schemas.microsoft.com/office/drawing/2014/main" id="{C7AA41E4-A17D-03A8-9521-4B67C9D84289}"/>
              </a:ext>
            </a:extLst>
          </p:cNvPr>
          <p:cNvSpPr>
            <a:spLocks noGrp="1"/>
          </p:cNvSpPr>
          <p:nvPr>
            <p:ph type="ftr" sz="quarter" idx="12"/>
          </p:nvPr>
        </p:nvSpPr>
        <p:spPr/>
        <p:txBody>
          <a:bodyPr/>
          <a:lstStyle>
            <a:lvl1pPr>
              <a:defRPr>
                <a:solidFill>
                  <a:schemeClr val="bg1"/>
                </a:solidFill>
              </a:defRPr>
            </a:lvl1pPr>
          </a:lstStyle>
          <a:p>
            <a:pPr defTabSz="914583"/>
            <a:r>
              <a:rPr lang="de-DE">
                <a:solidFill>
                  <a:srgbClr val="FFFFFF"/>
                </a:solidFill>
              </a:rPr>
              <a:t>Name des Vortragenden, Institut, Datum</a:t>
            </a:r>
            <a:endParaRPr lang="de-DE" dirty="0">
              <a:solidFill>
                <a:srgbClr val="FFFFFF"/>
              </a:solidFill>
            </a:endParaRPr>
          </a:p>
        </p:txBody>
      </p:sp>
    </p:spTree>
    <p:extLst>
      <p:ext uri="{BB962C8B-B14F-4D97-AF65-F5344CB8AC3E}">
        <p14:creationId xmlns:p14="http://schemas.microsoft.com/office/powerpoint/2010/main" val="24509850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CA21C0A-576F-4448-A405-945F7FEA5049}"/>
              </a:ext>
            </a:extLst>
          </p:cNvPr>
          <p:cNvSpPr>
            <a:spLocks noGrp="1"/>
          </p:cNvSpPr>
          <p:nvPr>
            <p:ph type="title"/>
          </p:nvPr>
        </p:nvSpPr>
        <p:spPr>
          <a:xfrm>
            <a:off x="695507" y="333452"/>
            <a:ext cx="10058712" cy="985514"/>
          </a:xfrm>
          <a:prstGeom prst="rect">
            <a:avLst/>
          </a:prstGeom>
        </p:spPr>
        <p:txBody>
          <a:bodyPr vert="horz" lIns="91440" tIns="45720" rIns="91440" bIns="45720" rtlCol="0" anchor="t">
            <a:normAutofit/>
          </a:bodyPr>
          <a:lstStyle/>
          <a:p>
            <a:r>
              <a:rPr lang="de-DE" dirty="0"/>
              <a:t>Mastertitelformat bearbeiten</a:t>
            </a:r>
          </a:p>
        </p:txBody>
      </p:sp>
      <p:sp>
        <p:nvSpPr>
          <p:cNvPr id="3" name="Textplatzhalter 2">
            <a:extLst>
              <a:ext uri="{FF2B5EF4-FFF2-40B4-BE49-F238E27FC236}">
                <a16:creationId xmlns:a16="http://schemas.microsoft.com/office/drawing/2014/main" id="{7CDA8A30-87AB-49C6-AE8C-F7B24CECFABF}"/>
              </a:ext>
            </a:extLst>
          </p:cNvPr>
          <p:cNvSpPr>
            <a:spLocks noGrp="1"/>
          </p:cNvSpPr>
          <p:nvPr>
            <p:ph type="body" idx="1"/>
          </p:nvPr>
        </p:nvSpPr>
        <p:spPr>
          <a:xfrm>
            <a:off x="695507" y="1629152"/>
            <a:ext cx="10804162" cy="4896984"/>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2A096809-C3E5-439C-AF0A-E75CD81D727B}"/>
              </a:ext>
            </a:extLst>
          </p:cNvPr>
          <p:cNvSpPr>
            <a:spLocks noGrp="1"/>
          </p:cNvSpPr>
          <p:nvPr>
            <p:ph type="sldNum" sz="quarter" idx="4"/>
          </p:nvPr>
        </p:nvSpPr>
        <p:spPr>
          <a:xfrm>
            <a:off x="0" y="5343636"/>
            <a:ext cx="288075" cy="1440333"/>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pPr defTabSz="914583"/>
            <a:fld id="{30ADABB7-F9A6-4A4D-9415-296AC5E687F8}" type="slidenum">
              <a:rPr lang="de-DE" smtClean="0">
                <a:solidFill>
                  <a:srgbClr val="FFFFFF"/>
                </a:solidFill>
              </a:rPr>
              <a:pPr defTabSz="914583"/>
              <a:t>‹#›</a:t>
            </a:fld>
            <a:endParaRPr lang="de-DE" dirty="0">
              <a:solidFill>
                <a:srgbClr val="FFFFFF"/>
              </a:solidFill>
            </a:endParaRPr>
          </a:p>
        </p:txBody>
      </p:sp>
      <p:sp>
        <p:nvSpPr>
          <p:cNvPr id="5" name="Fußzeilenplatzhalter 4">
            <a:extLst>
              <a:ext uri="{FF2B5EF4-FFF2-40B4-BE49-F238E27FC236}">
                <a16:creationId xmlns:a16="http://schemas.microsoft.com/office/drawing/2014/main" id="{488822AB-459F-739F-855B-F69C7435C1BE}"/>
              </a:ext>
            </a:extLst>
          </p:cNvPr>
          <p:cNvSpPr>
            <a:spLocks noGrp="1"/>
          </p:cNvSpPr>
          <p:nvPr>
            <p:ph type="ftr" sz="quarter" idx="3"/>
          </p:nvPr>
        </p:nvSpPr>
        <p:spPr>
          <a:xfrm>
            <a:off x="695506" y="6546460"/>
            <a:ext cx="4115872" cy="257834"/>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914583"/>
            <a:r>
              <a:rPr lang="de-DE">
                <a:solidFill>
                  <a:srgbClr val="000000">
                    <a:tint val="75000"/>
                  </a:srgbClr>
                </a:solidFill>
              </a:rPr>
              <a:t>Name des Vortragenden, Institut, Datum</a:t>
            </a:r>
            <a:endParaRPr lang="de-DE" dirty="0">
              <a:solidFill>
                <a:srgbClr val="000000">
                  <a:tint val="75000"/>
                </a:srgbClr>
              </a:solidFill>
            </a:endParaRPr>
          </a:p>
        </p:txBody>
      </p:sp>
    </p:spTree>
    <p:extLst>
      <p:ext uri="{BB962C8B-B14F-4D97-AF65-F5344CB8AC3E}">
        <p14:creationId xmlns:p14="http://schemas.microsoft.com/office/powerpoint/2010/main" val="301091814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707"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Lst>
  <p:hf sldNum="0" hdr="0" dt="0"/>
  <p:txStyles>
    <p:titleStyle>
      <a:lvl1pPr algn="l" defTabSz="914583" rtl="0" eaLnBrk="1" latinLnBrk="0" hangingPunct="1">
        <a:lnSpc>
          <a:spcPct val="90000"/>
        </a:lnSpc>
        <a:spcBef>
          <a:spcPct val="0"/>
        </a:spcBef>
        <a:buNone/>
        <a:defRPr sz="2801" b="1" kern="1200">
          <a:solidFill>
            <a:schemeClr val="tx1">
              <a:lumMod val="50000"/>
              <a:lumOff val="50000"/>
            </a:schemeClr>
          </a:solidFill>
          <a:latin typeface="Arial" panose="020B0604020202020204" pitchFamily="34" charset="0"/>
          <a:ea typeface="+mj-ea"/>
          <a:cs typeface="Arial" panose="020B0604020202020204" pitchFamily="34" charset="0"/>
        </a:defRPr>
      </a:lvl1pPr>
    </p:titleStyle>
    <p:bodyStyle>
      <a:lvl1pPr marL="228646" indent="-228646" algn="l" defTabSz="914583"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937" indent="-228646" algn="l" defTabSz="914583"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229" indent="-228646" algn="l" defTabSz="914583"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520" indent="-228646" algn="l" defTabSz="914583"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811" indent="-228646" algn="l" defTabSz="914583"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210">
          <p15:clr>
            <a:srgbClr val="F26B43"/>
          </p15:clr>
        </p15:guide>
        <p15:guide id="3" pos="7242">
          <p15:clr>
            <a:srgbClr val="F26B43"/>
          </p15:clr>
        </p15:guide>
        <p15:guide id="4" orient="horz" pos="1026">
          <p15:clr>
            <a:srgbClr val="F26B43"/>
          </p15:clr>
        </p15:guide>
        <p15:guide id="5" orient="horz" pos="4110">
          <p15:clr>
            <a:srgbClr val="F26B43"/>
          </p15:clr>
        </p15:guide>
        <p15:guide id="6" orient="horz" pos="93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00.png"/><Relationship Id="rId10" Type="http://schemas.openxmlformats.org/officeDocument/2006/relationships/image" Target="../media/image39.png"/><Relationship Id="rId4" Type="http://schemas.openxmlformats.org/officeDocument/2006/relationships/notesSlide" Target="../notesSlides/notesSlide7.xml"/><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5.svg"/><Relationship Id="rId11" Type="http://schemas.openxmlformats.org/officeDocument/2006/relationships/image" Target="../media/image49.sv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jp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0.svg"/><Relationship Id="rId11" Type="http://schemas.openxmlformats.org/officeDocument/2006/relationships/image" Target="../media/image60.png"/><Relationship Id="rId5" Type="http://schemas.openxmlformats.org/officeDocument/2006/relationships/image" Target="../media/image9.png"/><Relationship Id="rId10" Type="http://schemas.openxmlformats.org/officeDocument/2006/relationships/image" Target="../media/image59.svg"/><Relationship Id="rId4" Type="http://schemas.openxmlformats.org/officeDocument/2006/relationships/image" Target="../media/image55.sv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png"/><Relationship Id="rId1" Type="http://schemas.openxmlformats.org/officeDocument/2006/relationships/slideLayout" Target="../slideLayouts/slideLayout25.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16/j.cviu.2020.102920" TargetMode="External"/><Relationship Id="rId2" Type="http://schemas.openxmlformats.org/officeDocument/2006/relationships/image" Target="../media/image75.png"/><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5281/zenodo.7390473" TargetMode="External"/><Relationship Id="rId7" Type="http://schemas.openxmlformats.org/officeDocument/2006/relationships/hyperlink" Target="https://doi.org/10.1029/2020GL091753" TargetMode="External"/><Relationship Id="rId2" Type="http://schemas.openxmlformats.org/officeDocument/2006/relationships/hyperlink" Target="https://doi.org/10.5194/gmd-9-1937-2016" TargetMode="External"/><Relationship Id="rId1" Type="http://schemas.openxmlformats.org/officeDocument/2006/relationships/slideLayout" Target="../slideLayouts/slideLayout3.xml"/><Relationship Id="rId6" Type="http://schemas.openxmlformats.org/officeDocument/2006/relationships/hyperlink" Target="https://doi.org/10.1016/j.wace.2018.03.001" TargetMode="External"/><Relationship Id="rId5" Type="http://schemas.openxmlformats.org/officeDocument/2006/relationships/hyperlink" Target="https://doi.org/10.1175/JCLI-D-15-0020.1" TargetMode="External"/><Relationship Id="rId4" Type="http://schemas.openxmlformats.org/officeDocument/2006/relationships/hyperlink" Target="https://doi.org/10.5281/zenodo.635940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29/2020GL091753"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490215-B70F-402E-A8C5-81C1C32A2135}"/>
              </a:ext>
            </a:extLst>
          </p:cNvPr>
          <p:cNvSpPr>
            <a:spLocks noGrp="1"/>
          </p:cNvSpPr>
          <p:nvPr>
            <p:ph type="subTitle" idx="1"/>
          </p:nvPr>
        </p:nvSpPr>
        <p:spPr>
          <a:xfrm>
            <a:off x="695508" y="3810337"/>
            <a:ext cx="9700190" cy="1141703"/>
          </a:xfrm>
        </p:spPr>
        <p:txBody>
          <a:bodyPr rIns="936000">
            <a:normAutofit/>
          </a:bodyPr>
          <a:lstStyle/>
          <a:p>
            <a:r>
              <a:rPr lang="en-GB" sz="2000" b="1" dirty="0"/>
              <a:t>Aytaç Paçal</a:t>
            </a:r>
            <a:r>
              <a:rPr lang="en-GB" sz="2000" b="1" baseline="30000" dirty="0"/>
              <a:t>1,2</a:t>
            </a:r>
            <a:r>
              <a:rPr lang="en-GB" sz="2000" b="1" dirty="0"/>
              <a:t>, Birgit Hassler</a:t>
            </a:r>
            <a:r>
              <a:rPr lang="en-GB" sz="2000" b="1" baseline="30000" dirty="0"/>
              <a:t>1</a:t>
            </a:r>
            <a:r>
              <a:rPr lang="en-GB" sz="2000" b="1" dirty="0"/>
              <a:t>, Katja Weigel</a:t>
            </a:r>
            <a:r>
              <a:rPr lang="en-GB" sz="2000" b="1" baseline="30000" dirty="0"/>
              <a:t>2,1</a:t>
            </a:r>
            <a:r>
              <a:rPr lang="en-GB" sz="2000" b="1" dirty="0"/>
              <a:t>, Levent Kurnaz</a:t>
            </a:r>
            <a:r>
              <a:rPr lang="en-GB" sz="2000" b="1" baseline="30000" dirty="0"/>
              <a:t>4</a:t>
            </a:r>
            <a:r>
              <a:rPr lang="en-GB" sz="2000" b="1" dirty="0"/>
              <a:t>, Michael Wehner</a:t>
            </a:r>
            <a:r>
              <a:rPr lang="en-GB" sz="2000" b="1" baseline="30000" dirty="0"/>
              <a:t>3</a:t>
            </a:r>
            <a:r>
              <a:rPr lang="en-GB" sz="2000" b="1" dirty="0"/>
              <a:t>, Veronika Eyring</a:t>
            </a:r>
            <a:r>
              <a:rPr lang="en-GB" sz="2000" b="1" baseline="30000" dirty="0"/>
              <a:t>1,2</a:t>
            </a:r>
          </a:p>
          <a:p>
            <a:endParaRPr lang="en-GB" sz="2000" b="1" baseline="30000" dirty="0"/>
          </a:p>
        </p:txBody>
      </p:sp>
      <p:sp>
        <p:nvSpPr>
          <p:cNvPr id="2" name="Title 1">
            <a:extLst>
              <a:ext uri="{FF2B5EF4-FFF2-40B4-BE49-F238E27FC236}">
                <a16:creationId xmlns:a16="http://schemas.microsoft.com/office/drawing/2014/main" id="{DA823D73-C473-4EC1-847B-B05AFD152D7E}"/>
              </a:ext>
            </a:extLst>
          </p:cNvPr>
          <p:cNvSpPr>
            <a:spLocks noGrp="1"/>
          </p:cNvSpPr>
          <p:nvPr>
            <p:ph type="title"/>
          </p:nvPr>
        </p:nvSpPr>
        <p:spPr/>
        <p:txBody>
          <a:bodyPr/>
          <a:lstStyle/>
          <a:p>
            <a:r>
              <a:rPr lang="en-GB" sz="4800" cap="none" dirty="0">
                <a:latin typeface="Arial"/>
                <a:cs typeface="Arial"/>
              </a:rPr>
              <a:t>Detecting Extreme Events Using Gaussian Mixture Models </a:t>
            </a:r>
          </a:p>
        </p:txBody>
      </p:sp>
      <p:sp>
        <p:nvSpPr>
          <p:cNvPr id="6" name="Rectangle 5">
            <a:extLst>
              <a:ext uri="{FF2B5EF4-FFF2-40B4-BE49-F238E27FC236}">
                <a16:creationId xmlns:a16="http://schemas.microsoft.com/office/drawing/2014/main" id="{CBBA5BBD-927A-4822-BCD8-FC24F93609EF}"/>
              </a:ext>
            </a:extLst>
          </p:cNvPr>
          <p:cNvSpPr/>
          <p:nvPr/>
        </p:nvSpPr>
        <p:spPr>
          <a:xfrm>
            <a:off x="1440375" y="4972851"/>
            <a:ext cx="8955323" cy="1323439"/>
          </a:xfrm>
          <a:prstGeom prst="rect">
            <a:avLst/>
          </a:prstGeom>
        </p:spPr>
        <p:txBody>
          <a:bodyPr wrap="square">
            <a:spAutoFit/>
          </a:bodyPr>
          <a:lstStyle/>
          <a:p>
            <a:r>
              <a:rPr lang="en-GB" sz="1600" baseline="30000" dirty="0"/>
              <a:t>1</a:t>
            </a:r>
            <a:r>
              <a:rPr lang="en-GB" sz="1600" dirty="0"/>
              <a:t> </a:t>
            </a:r>
            <a:r>
              <a:rPr lang="en-GB" sz="1600" dirty="0" err="1"/>
              <a:t>Deutsches</a:t>
            </a:r>
            <a:r>
              <a:rPr lang="en-GB" sz="1600" dirty="0"/>
              <a:t> </a:t>
            </a:r>
            <a:r>
              <a:rPr lang="en-GB" sz="1600" dirty="0" err="1"/>
              <a:t>Zentrum</a:t>
            </a:r>
            <a:r>
              <a:rPr lang="en-GB" sz="1600" dirty="0"/>
              <a:t> </a:t>
            </a:r>
            <a:r>
              <a:rPr lang="en-GB" sz="1600" dirty="0" err="1"/>
              <a:t>für</a:t>
            </a:r>
            <a:r>
              <a:rPr lang="en-GB" sz="1600" dirty="0"/>
              <a:t> </a:t>
            </a:r>
            <a:r>
              <a:rPr lang="en-GB" sz="1600" dirty="0" err="1"/>
              <a:t>Luft</a:t>
            </a:r>
            <a:r>
              <a:rPr lang="en-GB" sz="1600" dirty="0"/>
              <a:t>- und </a:t>
            </a:r>
            <a:r>
              <a:rPr lang="en-GB" sz="1600" dirty="0" err="1"/>
              <a:t>Raumfahrt</a:t>
            </a:r>
            <a:r>
              <a:rPr lang="en-GB" sz="1600" dirty="0"/>
              <a:t> </a:t>
            </a:r>
            <a:r>
              <a:rPr lang="en-GB" sz="1600" dirty="0" err="1"/>
              <a:t>e.V</a:t>
            </a:r>
            <a:r>
              <a:rPr lang="en-GB" sz="1600" dirty="0"/>
              <a:t>. (DLR), Institute of Atmospheric Physics, </a:t>
            </a:r>
            <a:r>
              <a:rPr lang="en-GB" sz="1600" dirty="0" err="1"/>
              <a:t>Oberpfaffenhofen</a:t>
            </a:r>
            <a:r>
              <a:rPr lang="en-GB" sz="1600" dirty="0"/>
              <a:t>, Germany</a:t>
            </a:r>
          </a:p>
          <a:p>
            <a:r>
              <a:rPr lang="en-GB" sz="1600" baseline="30000" dirty="0"/>
              <a:t>2</a:t>
            </a:r>
            <a:r>
              <a:rPr lang="en-GB" sz="1600" dirty="0"/>
              <a:t> University of Bremen, Institute of Environmental Physics (IUP), Bremen, Germany</a:t>
            </a:r>
          </a:p>
          <a:p>
            <a:r>
              <a:rPr lang="en-GB" sz="1600" baseline="30000" dirty="0"/>
              <a:t>3</a:t>
            </a:r>
            <a:r>
              <a:rPr lang="en-GB" sz="1600" dirty="0"/>
              <a:t> Computational Research Division, Lawrence Berkeley National Laboratory, Berkeley, CA, USA</a:t>
            </a:r>
          </a:p>
          <a:p>
            <a:r>
              <a:rPr lang="en-GB" sz="1600" baseline="30000" dirty="0"/>
              <a:t>4</a:t>
            </a:r>
            <a:r>
              <a:rPr lang="en-GB" sz="1600" dirty="0"/>
              <a:t> </a:t>
            </a:r>
            <a:r>
              <a:rPr lang="en-GB" sz="1600" dirty="0" err="1"/>
              <a:t>Center</a:t>
            </a:r>
            <a:r>
              <a:rPr lang="en-GB" sz="1600" dirty="0"/>
              <a:t> for Climate Change and Policy Studies, </a:t>
            </a:r>
            <a:r>
              <a:rPr lang="en-GB" sz="1600" dirty="0" err="1"/>
              <a:t>Boğaziçi</a:t>
            </a:r>
            <a:r>
              <a:rPr lang="en-GB" sz="1600" dirty="0"/>
              <a:t> University, Istanbul, Turkey</a:t>
            </a:r>
          </a:p>
        </p:txBody>
      </p:sp>
      <p:sp>
        <p:nvSpPr>
          <p:cNvPr id="4" name="TextBox 3">
            <a:extLst>
              <a:ext uri="{FF2B5EF4-FFF2-40B4-BE49-F238E27FC236}">
                <a16:creationId xmlns:a16="http://schemas.microsoft.com/office/drawing/2014/main" id="{31DE7ACF-1669-4D2C-B26A-A0D772377B3F}"/>
              </a:ext>
            </a:extLst>
          </p:cNvPr>
          <p:cNvSpPr txBox="1"/>
          <p:nvPr/>
        </p:nvSpPr>
        <p:spPr>
          <a:xfrm>
            <a:off x="1048871" y="6370889"/>
            <a:ext cx="9072282" cy="430887"/>
          </a:xfrm>
          <a:prstGeom prst="rect">
            <a:avLst/>
          </a:prstGeom>
          <a:noFill/>
        </p:spPr>
        <p:txBody>
          <a:bodyPr wrap="square" rtlCol="0">
            <a:spAutoFit/>
          </a:bodyPr>
          <a:lstStyle/>
          <a:p>
            <a:r>
              <a:rPr lang="en-GB" sz="1100"/>
              <a:t>Paçal, A., Hassler, B., Weigel, K., Kurnaz, M. L., Wehner, M. F., &amp; Eyring, V. (2023). Detecting extreme temperature events using Gaussian mixture models. Journal of Geophysical Research: Atmospheres, 128, e2023JD038906. https://doi.org/10.1029/2023JD038906</a:t>
            </a:r>
            <a:endParaRPr lang="en-GB" sz="1100" dirty="0"/>
          </a:p>
        </p:txBody>
      </p:sp>
    </p:spTree>
    <p:extLst>
      <p:ext uri="{BB962C8B-B14F-4D97-AF65-F5344CB8AC3E}">
        <p14:creationId xmlns:p14="http://schemas.microsoft.com/office/powerpoint/2010/main" val="278004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Group 206">
            <a:extLst>
              <a:ext uri="{FF2B5EF4-FFF2-40B4-BE49-F238E27FC236}">
                <a16:creationId xmlns:a16="http://schemas.microsoft.com/office/drawing/2014/main" id="{E11D65F7-72C2-4567-9551-F8C73D2F12A3}"/>
              </a:ext>
            </a:extLst>
          </p:cNvPr>
          <p:cNvGrpSpPr/>
          <p:nvPr/>
        </p:nvGrpSpPr>
        <p:grpSpPr>
          <a:xfrm>
            <a:off x="811322" y="2547936"/>
            <a:ext cx="1894695" cy="1763716"/>
            <a:chOff x="3393023" y="1666078"/>
            <a:chExt cx="4284318" cy="3988147"/>
          </a:xfrm>
        </p:grpSpPr>
        <p:grpSp>
          <p:nvGrpSpPr>
            <p:cNvPr id="208" name="Group 207">
              <a:extLst>
                <a:ext uri="{FF2B5EF4-FFF2-40B4-BE49-F238E27FC236}">
                  <a16:creationId xmlns:a16="http://schemas.microsoft.com/office/drawing/2014/main" id="{7C350067-D8AF-49F4-8860-224454DF747A}"/>
                </a:ext>
              </a:extLst>
            </p:cNvPr>
            <p:cNvGrpSpPr/>
            <p:nvPr/>
          </p:nvGrpSpPr>
          <p:grpSpPr>
            <a:xfrm>
              <a:off x="3393023" y="1666078"/>
              <a:ext cx="4284318" cy="3988147"/>
              <a:chOff x="514858" y="2835064"/>
              <a:chExt cx="3546779" cy="3301594"/>
            </a:xfrm>
          </p:grpSpPr>
          <p:pic>
            <p:nvPicPr>
              <p:cNvPr id="296" name="Graphic 295" descr="Africa with solid fill">
                <a:extLst>
                  <a:ext uri="{FF2B5EF4-FFF2-40B4-BE49-F238E27FC236}">
                    <a16:creationId xmlns:a16="http://schemas.microsoft.com/office/drawing/2014/main" id="{50F6E41B-FAD9-42C3-812C-4178ABE4EA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858" y="2835064"/>
                <a:ext cx="3301594" cy="3301594"/>
              </a:xfrm>
              <a:prstGeom prst="rect">
                <a:avLst/>
              </a:prstGeom>
            </p:spPr>
          </p:pic>
          <p:sp>
            <p:nvSpPr>
              <p:cNvPr id="297" name="Freeform: Shape 296">
                <a:extLst>
                  <a:ext uri="{FF2B5EF4-FFF2-40B4-BE49-F238E27FC236}">
                    <a16:creationId xmlns:a16="http://schemas.microsoft.com/office/drawing/2014/main" id="{FDB14F5A-A574-4700-BA6C-3FC5E1949C31}"/>
                  </a:ext>
                </a:extLst>
              </p:cNvPr>
              <p:cNvSpPr/>
              <p:nvPr/>
            </p:nvSpPr>
            <p:spPr>
              <a:xfrm>
                <a:off x="3030279" y="4859079"/>
                <a:ext cx="1031358" cy="1041991"/>
              </a:xfrm>
              <a:custGeom>
                <a:avLst/>
                <a:gdLst>
                  <a:gd name="connsiteX0" fmla="*/ 850605 w 1031358"/>
                  <a:gd name="connsiteY0" fmla="*/ 0 h 1041991"/>
                  <a:gd name="connsiteX1" fmla="*/ 170121 w 1031358"/>
                  <a:gd name="connsiteY1" fmla="*/ 0 h 1041991"/>
                  <a:gd name="connsiteX2" fmla="*/ 0 w 1031358"/>
                  <a:gd name="connsiteY2" fmla="*/ 457200 h 1041991"/>
                  <a:gd name="connsiteX3" fmla="*/ 499730 w 1031358"/>
                  <a:gd name="connsiteY3" fmla="*/ 903768 h 1041991"/>
                  <a:gd name="connsiteX4" fmla="*/ 1031358 w 1031358"/>
                  <a:gd name="connsiteY4" fmla="*/ 1041991 h 1041991"/>
                  <a:gd name="connsiteX5" fmla="*/ 850605 w 1031358"/>
                  <a:gd name="connsiteY5" fmla="*/ 0 h 1041991"/>
                  <a:gd name="connsiteX0" fmla="*/ 850605 w 1031358"/>
                  <a:gd name="connsiteY0" fmla="*/ 0 h 1041991"/>
                  <a:gd name="connsiteX1" fmla="*/ 170121 w 1031358"/>
                  <a:gd name="connsiteY1" fmla="*/ 0 h 1041991"/>
                  <a:gd name="connsiteX2" fmla="*/ 0 w 1031358"/>
                  <a:gd name="connsiteY2" fmla="*/ 457200 h 1041991"/>
                  <a:gd name="connsiteX3" fmla="*/ 127590 w 1031358"/>
                  <a:gd name="connsiteY3" fmla="*/ 956931 h 1041991"/>
                  <a:gd name="connsiteX4" fmla="*/ 1031358 w 1031358"/>
                  <a:gd name="connsiteY4" fmla="*/ 1041991 h 1041991"/>
                  <a:gd name="connsiteX5" fmla="*/ 850605 w 1031358"/>
                  <a:gd name="connsiteY5" fmla="*/ 0 h 104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358" h="1041991">
                    <a:moveTo>
                      <a:pt x="850605" y="0"/>
                    </a:moveTo>
                    <a:lnTo>
                      <a:pt x="170121" y="0"/>
                    </a:lnTo>
                    <a:lnTo>
                      <a:pt x="0" y="457200"/>
                    </a:lnTo>
                    <a:lnTo>
                      <a:pt x="127590" y="956931"/>
                    </a:lnTo>
                    <a:lnTo>
                      <a:pt x="1031358" y="1041991"/>
                    </a:lnTo>
                    <a:lnTo>
                      <a:pt x="850605"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grpSp>
        <p:sp>
          <p:nvSpPr>
            <p:cNvPr id="209" name="Rectangle 208">
              <a:extLst>
                <a:ext uri="{FF2B5EF4-FFF2-40B4-BE49-F238E27FC236}">
                  <a16:creationId xmlns:a16="http://schemas.microsoft.com/office/drawing/2014/main" id="{0131633B-8148-4253-9837-51979BF554A4}"/>
                </a:ext>
              </a:extLst>
            </p:cNvPr>
            <p:cNvSpPr/>
            <p:nvPr/>
          </p:nvSpPr>
          <p:spPr>
            <a:xfrm flipH="1">
              <a:off x="3671012"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0" name="Rectangle 209">
              <a:extLst>
                <a:ext uri="{FF2B5EF4-FFF2-40B4-BE49-F238E27FC236}">
                  <a16:creationId xmlns:a16="http://schemas.microsoft.com/office/drawing/2014/main" id="{E48809C0-C111-4CA9-96DC-9FDE17C609B3}"/>
                </a:ext>
              </a:extLst>
            </p:cNvPr>
            <p:cNvSpPr/>
            <p:nvPr/>
          </p:nvSpPr>
          <p:spPr>
            <a:xfrm flipH="1">
              <a:off x="3671012" y="242882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1" name="Rectangle 210">
              <a:extLst>
                <a:ext uri="{FF2B5EF4-FFF2-40B4-BE49-F238E27FC236}">
                  <a16:creationId xmlns:a16="http://schemas.microsoft.com/office/drawing/2014/main" id="{CD74AC7B-8819-4BAF-A962-CC9F4A648F87}"/>
                </a:ext>
              </a:extLst>
            </p:cNvPr>
            <p:cNvSpPr/>
            <p:nvPr/>
          </p:nvSpPr>
          <p:spPr>
            <a:xfrm flipH="1">
              <a:off x="3671012"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2" name="Rectangle 211">
              <a:extLst>
                <a:ext uri="{FF2B5EF4-FFF2-40B4-BE49-F238E27FC236}">
                  <a16:creationId xmlns:a16="http://schemas.microsoft.com/office/drawing/2014/main" id="{546E75EF-22DA-478A-8F35-008487BE14FF}"/>
                </a:ext>
              </a:extLst>
            </p:cNvPr>
            <p:cNvSpPr/>
            <p:nvPr/>
          </p:nvSpPr>
          <p:spPr>
            <a:xfrm flipH="1">
              <a:off x="3671012" y="304531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3" name="Rectangle 212">
              <a:extLst>
                <a:ext uri="{FF2B5EF4-FFF2-40B4-BE49-F238E27FC236}">
                  <a16:creationId xmlns:a16="http://schemas.microsoft.com/office/drawing/2014/main" id="{16B70208-822C-4FC0-84B1-14C74B56B43B}"/>
                </a:ext>
              </a:extLst>
            </p:cNvPr>
            <p:cNvSpPr/>
            <p:nvPr/>
          </p:nvSpPr>
          <p:spPr>
            <a:xfrm flipH="1">
              <a:off x="3671012" y="335355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4" name="Rectangle 213">
              <a:extLst>
                <a:ext uri="{FF2B5EF4-FFF2-40B4-BE49-F238E27FC236}">
                  <a16:creationId xmlns:a16="http://schemas.microsoft.com/office/drawing/2014/main" id="{F4A5EDB5-6ADD-4890-AD4A-EAA27F331916}"/>
                </a:ext>
              </a:extLst>
            </p:cNvPr>
            <p:cNvSpPr/>
            <p:nvPr/>
          </p:nvSpPr>
          <p:spPr>
            <a:xfrm flipH="1">
              <a:off x="3981612" y="181232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5" name="Rectangle 214">
              <a:extLst>
                <a:ext uri="{FF2B5EF4-FFF2-40B4-BE49-F238E27FC236}">
                  <a16:creationId xmlns:a16="http://schemas.microsoft.com/office/drawing/2014/main" id="{00DE0DF2-CB7E-4500-96F7-C90A04D9D3CA}"/>
                </a:ext>
              </a:extLst>
            </p:cNvPr>
            <p:cNvSpPr/>
            <p:nvPr/>
          </p:nvSpPr>
          <p:spPr>
            <a:xfrm flipH="1">
              <a:off x="3981612"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6" name="Rectangle 215">
              <a:extLst>
                <a:ext uri="{FF2B5EF4-FFF2-40B4-BE49-F238E27FC236}">
                  <a16:creationId xmlns:a16="http://schemas.microsoft.com/office/drawing/2014/main" id="{4E562620-F2D7-4F68-A3A4-9AA187E85AB9}"/>
                </a:ext>
              </a:extLst>
            </p:cNvPr>
            <p:cNvSpPr/>
            <p:nvPr/>
          </p:nvSpPr>
          <p:spPr>
            <a:xfrm flipH="1">
              <a:off x="3981612" y="242882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7" name="Rectangle 216">
              <a:extLst>
                <a:ext uri="{FF2B5EF4-FFF2-40B4-BE49-F238E27FC236}">
                  <a16:creationId xmlns:a16="http://schemas.microsoft.com/office/drawing/2014/main" id="{278C8B5D-B79B-41E1-9B6C-ACC3860B0E86}"/>
                </a:ext>
              </a:extLst>
            </p:cNvPr>
            <p:cNvSpPr/>
            <p:nvPr/>
          </p:nvSpPr>
          <p:spPr>
            <a:xfrm flipH="1">
              <a:off x="3981612"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8" name="Rectangle 217">
              <a:extLst>
                <a:ext uri="{FF2B5EF4-FFF2-40B4-BE49-F238E27FC236}">
                  <a16:creationId xmlns:a16="http://schemas.microsoft.com/office/drawing/2014/main" id="{00E80D7F-4BF8-497F-924E-CCA52190715A}"/>
                </a:ext>
              </a:extLst>
            </p:cNvPr>
            <p:cNvSpPr/>
            <p:nvPr/>
          </p:nvSpPr>
          <p:spPr>
            <a:xfrm flipH="1">
              <a:off x="3981612" y="304531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19" name="Rectangle 218">
              <a:extLst>
                <a:ext uri="{FF2B5EF4-FFF2-40B4-BE49-F238E27FC236}">
                  <a16:creationId xmlns:a16="http://schemas.microsoft.com/office/drawing/2014/main" id="{C4367CBA-4559-4A08-9CF9-C82947829DA4}"/>
                </a:ext>
              </a:extLst>
            </p:cNvPr>
            <p:cNvSpPr/>
            <p:nvPr/>
          </p:nvSpPr>
          <p:spPr>
            <a:xfrm flipH="1">
              <a:off x="3981612" y="335355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0" name="Rectangle 219">
              <a:extLst>
                <a:ext uri="{FF2B5EF4-FFF2-40B4-BE49-F238E27FC236}">
                  <a16:creationId xmlns:a16="http://schemas.microsoft.com/office/drawing/2014/main" id="{1C35E53A-EA3A-4B98-8A49-836358F4D27C}"/>
                </a:ext>
              </a:extLst>
            </p:cNvPr>
            <p:cNvSpPr/>
            <p:nvPr/>
          </p:nvSpPr>
          <p:spPr>
            <a:xfrm flipH="1">
              <a:off x="4292212" y="181232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1" name="Rectangle 220">
              <a:extLst>
                <a:ext uri="{FF2B5EF4-FFF2-40B4-BE49-F238E27FC236}">
                  <a16:creationId xmlns:a16="http://schemas.microsoft.com/office/drawing/2014/main" id="{0EB7A106-2AB7-4C4A-9E6E-4A24EDA116C7}"/>
                </a:ext>
              </a:extLst>
            </p:cNvPr>
            <p:cNvSpPr/>
            <p:nvPr/>
          </p:nvSpPr>
          <p:spPr>
            <a:xfrm flipH="1">
              <a:off x="4292212"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2" name="Rectangle 221">
              <a:extLst>
                <a:ext uri="{FF2B5EF4-FFF2-40B4-BE49-F238E27FC236}">
                  <a16:creationId xmlns:a16="http://schemas.microsoft.com/office/drawing/2014/main" id="{9AF663CA-45B5-45E2-A491-86A65C41EA6A}"/>
                </a:ext>
              </a:extLst>
            </p:cNvPr>
            <p:cNvSpPr/>
            <p:nvPr/>
          </p:nvSpPr>
          <p:spPr>
            <a:xfrm flipH="1">
              <a:off x="4292212" y="242882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3" name="Rectangle 222">
              <a:extLst>
                <a:ext uri="{FF2B5EF4-FFF2-40B4-BE49-F238E27FC236}">
                  <a16:creationId xmlns:a16="http://schemas.microsoft.com/office/drawing/2014/main" id="{496512A9-F7FC-472F-ABFA-E50D90303F80}"/>
                </a:ext>
              </a:extLst>
            </p:cNvPr>
            <p:cNvSpPr/>
            <p:nvPr/>
          </p:nvSpPr>
          <p:spPr>
            <a:xfrm flipH="1">
              <a:off x="4292212"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4" name="Rectangle 223">
              <a:extLst>
                <a:ext uri="{FF2B5EF4-FFF2-40B4-BE49-F238E27FC236}">
                  <a16:creationId xmlns:a16="http://schemas.microsoft.com/office/drawing/2014/main" id="{0D8F56C0-2183-48A0-80D4-2C8772510E2A}"/>
                </a:ext>
              </a:extLst>
            </p:cNvPr>
            <p:cNvSpPr/>
            <p:nvPr/>
          </p:nvSpPr>
          <p:spPr>
            <a:xfrm flipH="1">
              <a:off x="4292212" y="304531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5" name="Rectangle 224">
              <a:extLst>
                <a:ext uri="{FF2B5EF4-FFF2-40B4-BE49-F238E27FC236}">
                  <a16:creationId xmlns:a16="http://schemas.microsoft.com/office/drawing/2014/main" id="{3F7B8160-24C5-4C0C-998B-30D0C23F69F3}"/>
                </a:ext>
              </a:extLst>
            </p:cNvPr>
            <p:cNvSpPr/>
            <p:nvPr/>
          </p:nvSpPr>
          <p:spPr>
            <a:xfrm flipH="1">
              <a:off x="4290732" y="3351907"/>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6" name="Rectangle 225">
              <a:extLst>
                <a:ext uri="{FF2B5EF4-FFF2-40B4-BE49-F238E27FC236}">
                  <a16:creationId xmlns:a16="http://schemas.microsoft.com/office/drawing/2014/main" id="{4BB58452-7EBF-442A-942F-E6B202F39239}"/>
                </a:ext>
              </a:extLst>
            </p:cNvPr>
            <p:cNvSpPr/>
            <p:nvPr/>
          </p:nvSpPr>
          <p:spPr>
            <a:xfrm flipH="1">
              <a:off x="4602812" y="181232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7" name="Rectangle 226">
              <a:extLst>
                <a:ext uri="{FF2B5EF4-FFF2-40B4-BE49-F238E27FC236}">
                  <a16:creationId xmlns:a16="http://schemas.microsoft.com/office/drawing/2014/main" id="{613F5D64-8F47-4182-B8BF-0A542283A2F4}"/>
                </a:ext>
              </a:extLst>
            </p:cNvPr>
            <p:cNvSpPr/>
            <p:nvPr/>
          </p:nvSpPr>
          <p:spPr>
            <a:xfrm flipH="1">
              <a:off x="4602812"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8" name="Rectangle 227">
              <a:extLst>
                <a:ext uri="{FF2B5EF4-FFF2-40B4-BE49-F238E27FC236}">
                  <a16:creationId xmlns:a16="http://schemas.microsoft.com/office/drawing/2014/main" id="{D089B917-542D-4B45-8663-31FD2118CC3A}"/>
                </a:ext>
              </a:extLst>
            </p:cNvPr>
            <p:cNvSpPr/>
            <p:nvPr/>
          </p:nvSpPr>
          <p:spPr>
            <a:xfrm flipH="1">
              <a:off x="4602812" y="242882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29" name="Rectangle 228">
              <a:extLst>
                <a:ext uri="{FF2B5EF4-FFF2-40B4-BE49-F238E27FC236}">
                  <a16:creationId xmlns:a16="http://schemas.microsoft.com/office/drawing/2014/main" id="{5AAA97BB-F9BF-462B-9D55-AA913CDEF179}"/>
                </a:ext>
              </a:extLst>
            </p:cNvPr>
            <p:cNvSpPr/>
            <p:nvPr/>
          </p:nvSpPr>
          <p:spPr>
            <a:xfrm flipH="1">
              <a:off x="4602812"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0" name="Rectangle 229">
              <a:extLst>
                <a:ext uri="{FF2B5EF4-FFF2-40B4-BE49-F238E27FC236}">
                  <a16:creationId xmlns:a16="http://schemas.microsoft.com/office/drawing/2014/main" id="{06832B98-769C-49D9-B3DB-CBAA20FB5262}"/>
                </a:ext>
              </a:extLst>
            </p:cNvPr>
            <p:cNvSpPr/>
            <p:nvPr/>
          </p:nvSpPr>
          <p:spPr>
            <a:xfrm flipH="1">
              <a:off x="4602812" y="3045314"/>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1" name="Rectangle 230">
              <a:extLst>
                <a:ext uri="{FF2B5EF4-FFF2-40B4-BE49-F238E27FC236}">
                  <a16:creationId xmlns:a16="http://schemas.microsoft.com/office/drawing/2014/main" id="{033CBEAF-829E-40E8-9890-2DB44AFED208}"/>
                </a:ext>
              </a:extLst>
            </p:cNvPr>
            <p:cNvSpPr/>
            <p:nvPr/>
          </p:nvSpPr>
          <p:spPr>
            <a:xfrm flipH="1">
              <a:off x="4602812" y="335355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2" name="Rectangle 231">
              <a:extLst>
                <a:ext uri="{FF2B5EF4-FFF2-40B4-BE49-F238E27FC236}">
                  <a16:creationId xmlns:a16="http://schemas.microsoft.com/office/drawing/2014/main" id="{7274DB1C-13AB-4A79-8C1E-9DAF5805DD70}"/>
                </a:ext>
              </a:extLst>
            </p:cNvPr>
            <p:cNvSpPr/>
            <p:nvPr/>
          </p:nvSpPr>
          <p:spPr>
            <a:xfrm flipH="1">
              <a:off x="4913982" y="181232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3" name="Rectangle 232">
              <a:extLst>
                <a:ext uri="{FF2B5EF4-FFF2-40B4-BE49-F238E27FC236}">
                  <a16:creationId xmlns:a16="http://schemas.microsoft.com/office/drawing/2014/main" id="{DDDEF70E-FBB5-4808-BBEE-A44A633B2BC3}"/>
                </a:ext>
              </a:extLst>
            </p:cNvPr>
            <p:cNvSpPr/>
            <p:nvPr/>
          </p:nvSpPr>
          <p:spPr>
            <a:xfrm flipH="1">
              <a:off x="4913982"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4" name="Rectangle 233">
              <a:extLst>
                <a:ext uri="{FF2B5EF4-FFF2-40B4-BE49-F238E27FC236}">
                  <a16:creationId xmlns:a16="http://schemas.microsoft.com/office/drawing/2014/main" id="{0E6A0EE8-20C2-41A6-9C9E-DE0435E6DD8E}"/>
                </a:ext>
              </a:extLst>
            </p:cNvPr>
            <p:cNvSpPr/>
            <p:nvPr/>
          </p:nvSpPr>
          <p:spPr>
            <a:xfrm flipH="1">
              <a:off x="4913982" y="242882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5" name="Rectangle 234">
              <a:extLst>
                <a:ext uri="{FF2B5EF4-FFF2-40B4-BE49-F238E27FC236}">
                  <a16:creationId xmlns:a16="http://schemas.microsoft.com/office/drawing/2014/main" id="{72D4E1B9-71E3-42C3-B79D-99DBA7DF8F91}"/>
                </a:ext>
              </a:extLst>
            </p:cNvPr>
            <p:cNvSpPr/>
            <p:nvPr/>
          </p:nvSpPr>
          <p:spPr>
            <a:xfrm flipH="1">
              <a:off x="4913982"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6" name="Rectangle 235">
              <a:extLst>
                <a:ext uri="{FF2B5EF4-FFF2-40B4-BE49-F238E27FC236}">
                  <a16:creationId xmlns:a16="http://schemas.microsoft.com/office/drawing/2014/main" id="{B7C9451D-FF25-4D36-B535-3A15979477AE}"/>
                </a:ext>
              </a:extLst>
            </p:cNvPr>
            <p:cNvSpPr/>
            <p:nvPr/>
          </p:nvSpPr>
          <p:spPr>
            <a:xfrm flipH="1">
              <a:off x="4913982" y="304531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7" name="Rectangle 236">
              <a:extLst>
                <a:ext uri="{FF2B5EF4-FFF2-40B4-BE49-F238E27FC236}">
                  <a16:creationId xmlns:a16="http://schemas.microsoft.com/office/drawing/2014/main" id="{E02B08E8-05E1-4241-9EC7-48024016483C}"/>
                </a:ext>
              </a:extLst>
            </p:cNvPr>
            <p:cNvSpPr/>
            <p:nvPr/>
          </p:nvSpPr>
          <p:spPr>
            <a:xfrm flipH="1">
              <a:off x="4913982" y="335355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8" name="Rectangle 237">
              <a:extLst>
                <a:ext uri="{FF2B5EF4-FFF2-40B4-BE49-F238E27FC236}">
                  <a16:creationId xmlns:a16="http://schemas.microsoft.com/office/drawing/2014/main" id="{28EEA239-3A08-43B0-A18A-DFA35A62853F}"/>
                </a:ext>
              </a:extLst>
            </p:cNvPr>
            <p:cNvSpPr/>
            <p:nvPr/>
          </p:nvSpPr>
          <p:spPr>
            <a:xfrm flipH="1">
              <a:off x="4913982" y="366180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39" name="Rectangle 238">
              <a:extLst>
                <a:ext uri="{FF2B5EF4-FFF2-40B4-BE49-F238E27FC236}">
                  <a16:creationId xmlns:a16="http://schemas.microsoft.com/office/drawing/2014/main" id="{94C04B14-982A-4453-8087-DDA0DECECF95}"/>
                </a:ext>
              </a:extLst>
            </p:cNvPr>
            <p:cNvSpPr/>
            <p:nvPr/>
          </p:nvSpPr>
          <p:spPr>
            <a:xfrm flipH="1">
              <a:off x="4913982" y="397005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0" name="Rectangle 239">
              <a:extLst>
                <a:ext uri="{FF2B5EF4-FFF2-40B4-BE49-F238E27FC236}">
                  <a16:creationId xmlns:a16="http://schemas.microsoft.com/office/drawing/2014/main" id="{1E1E38F0-C580-478D-8A1E-7DE76D1907DA}"/>
                </a:ext>
              </a:extLst>
            </p:cNvPr>
            <p:cNvSpPr/>
            <p:nvPr/>
          </p:nvSpPr>
          <p:spPr>
            <a:xfrm flipH="1">
              <a:off x="4913982" y="427829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1" name="Rectangle 240">
              <a:extLst>
                <a:ext uri="{FF2B5EF4-FFF2-40B4-BE49-F238E27FC236}">
                  <a16:creationId xmlns:a16="http://schemas.microsoft.com/office/drawing/2014/main" id="{D03ADDCD-84EF-4153-8E21-3064461B7423}"/>
                </a:ext>
              </a:extLst>
            </p:cNvPr>
            <p:cNvSpPr/>
            <p:nvPr/>
          </p:nvSpPr>
          <p:spPr>
            <a:xfrm flipH="1">
              <a:off x="4913982" y="4586543"/>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2" name="Rectangle 241">
              <a:extLst>
                <a:ext uri="{FF2B5EF4-FFF2-40B4-BE49-F238E27FC236}">
                  <a16:creationId xmlns:a16="http://schemas.microsoft.com/office/drawing/2014/main" id="{2FD708E6-E2F5-4834-B7C6-428D752EEFA9}"/>
                </a:ext>
              </a:extLst>
            </p:cNvPr>
            <p:cNvSpPr/>
            <p:nvPr/>
          </p:nvSpPr>
          <p:spPr>
            <a:xfrm flipH="1">
              <a:off x="4913982" y="4894788"/>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3" name="Rectangle 242">
              <a:extLst>
                <a:ext uri="{FF2B5EF4-FFF2-40B4-BE49-F238E27FC236}">
                  <a16:creationId xmlns:a16="http://schemas.microsoft.com/office/drawing/2014/main" id="{044130FE-3A65-404D-B6A2-DFF051B6DD5C}"/>
                </a:ext>
              </a:extLst>
            </p:cNvPr>
            <p:cNvSpPr/>
            <p:nvPr/>
          </p:nvSpPr>
          <p:spPr>
            <a:xfrm flipH="1">
              <a:off x="5224582"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4" name="Rectangle 243">
              <a:extLst>
                <a:ext uri="{FF2B5EF4-FFF2-40B4-BE49-F238E27FC236}">
                  <a16:creationId xmlns:a16="http://schemas.microsoft.com/office/drawing/2014/main" id="{BDD22F51-EDC2-4E42-8FDA-E9BF0AD8598C}"/>
                </a:ext>
              </a:extLst>
            </p:cNvPr>
            <p:cNvSpPr/>
            <p:nvPr/>
          </p:nvSpPr>
          <p:spPr>
            <a:xfrm flipH="1">
              <a:off x="5224582" y="242882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5" name="Rectangle 244">
              <a:extLst>
                <a:ext uri="{FF2B5EF4-FFF2-40B4-BE49-F238E27FC236}">
                  <a16:creationId xmlns:a16="http://schemas.microsoft.com/office/drawing/2014/main" id="{4F3412EF-2F5A-4029-9333-2837B20AAABE}"/>
                </a:ext>
              </a:extLst>
            </p:cNvPr>
            <p:cNvSpPr/>
            <p:nvPr/>
          </p:nvSpPr>
          <p:spPr>
            <a:xfrm flipH="1">
              <a:off x="5224582"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6" name="Rectangle 245">
              <a:extLst>
                <a:ext uri="{FF2B5EF4-FFF2-40B4-BE49-F238E27FC236}">
                  <a16:creationId xmlns:a16="http://schemas.microsoft.com/office/drawing/2014/main" id="{39BCC56E-3711-4BE1-A639-D99E728E1C6E}"/>
                </a:ext>
              </a:extLst>
            </p:cNvPr>
            <p:cNvSpPr/>
            <p:nvPr/>
          </p:nvSpPr>
          <p:spPr>
            <a:xfrm flipH="1">
              <a:off x="5224582" y="304531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7" name="Rectangle 246">
              <a:extLst>
                <a:ext uri="{FF2B5EF4-FFF2-40B4-BE49-F238E27FC236}">
                  <a16:creationId xmlns:a16="http://schemas.microsoft.com/office/drawing/2014/main" id="{CFC7CC9A-C559-4751-B865-22DB46190E68}"/>
                </a:ext>
              </a:extLst>
            </p:cNvPr>
            <p:cNvSpPr/>
            <p:nvPr/>
          </p:nvSpPr>
          <p:spPr>
            <a:xfrm flipH="1">
              <a:off x="5224582" y="3353559"/>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8" name="Rectangle 247">
              <a:extLst>
                <a:ext uri="{FF2B5EF4-FFF2-40B4-BE49-F238E27FC236}">
                  <a16:creationId xmlns:a16="http://schemas.microsoft.com/office/drawing/2014/main" id="{52E1B7FE-211A-4B8F-9E9C-2EF24B7D8324}"/>
                </a:ext>
              </a:extLst>
            </p:cNvPr>
            <p:cNvSpPr/>
            <p:nvPr/>
          </p:nvSpPr>
          <p:spPr>
            <a:xfrm flipH="1">
              <a:off x="5224582" y="366180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49" name="Rectangle 248">
              <a:extLst>
                <a:ext uri="{FF2B5EF4-FFF2-40B4-BE49-F238E27FC236}">
                  <a16:creationId xmlns:a16="http://schemas.microsoft.com/office/drawing/2014/main" id="{EB7F95B5-86EE-49A1-9739-19A4A91C5BBD}"/>
                </a:ext>
              </a:extLst>
            </p:cNvPr>
            <p:cNvSpPr/>
            <p:nvPr/>
          </p:nvSpPr>
          <p:spPr>
            <a:xfrm flipH="1">
              <a:off x="5224582" y="397005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0" name="Rectangle 249">
              <a:extLst>
                <a:ext uri="{FF2B5EF4-FFF2-40B4-BE49-F238E27FC236}">
                  <a16:creationId xmlns:a16="http://schemas.microsoft.com/office/drawing/2014/main" id="{979F064D-2122-43F8-979B-B8792EC95980}"/>
                </a:ext>
              </a:extLst>
            </p:cNvPr>
            <p:cNvSpPr/>
            <p:nvPr/>
          </p:nvSpPr>
          <p:spPr>
            <a:xfrm flipH="1">
              <a:off x="5224582" y="4278296"/>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1" name="Rectangle 250">
              <a:extLst>
                <a:ext uri="{FF2B5EF4-FFF2-40B4-BE49-F238E27FC236}">
                  <a16:creationId xmlns:a16="http://schemas.microsoft.com/office/drawing/2014/main" id="{158AC6A4-8DCA-40A3-80E6-D9A8125EC30F}"/>
                </a:ext>
              </a:extLst>
            </p:cNvPr>
            <p:cNvSpPr/>
            <p:nvPr/>
          </p:nvSpPr>
          <p:spPr>
            <a:xfrm flipH="1">
              <a:off x="5224582" y="4586543"/>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2" name="Rectangle 251">
              <a:extLst>
                <a:ext uri="{FF2B5EF4-FFF2-40B4-BE49-F238E27FC236}">
                  <a16:creationId xmlns:a16="http://schemas.microsoft.com/office/drawing/2014/main" id="{42A44FC9-7107-4F34-B7B6-A2409C642E7A}"/>
                </a:ext>
              </a:extLst>
            </p:cNvPr>
            <p:cNvSpPr/>
            <p:nvPr/>
          </p:nvSpPr>
          <p:spPr>
            <a:xfrm flipH="1">
              <a:off x="5224582" y="4894788"/>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3" name="Rectangle 252">
              <a:extLst>
                <a:ext uri="{FF2B5EF4-FFF2-40B4-BE49-F238E27FC236}">
                  <a16:creationId xmlns:a16="http://schemas.microsoft.com/office/drawing/2014/main" id="{CF24D41A-8D95-4507-AB6D-E19FCDB3AD7E}"/>
                </a:ext>
              </a:extLst>
            </p:cNvPr>
            <p:cNvSpPr/>
            <p:nvPr/>
          </p:nvSpPr>
          <p:spPr>
            <a:xfrm flipH="1">
              <a:off x="5224582" y="520303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4" name="Rectangle 253">
              <a:extLst>
                <a:ext uri="{FF2B5EF4-FFF2-40B4-BE49-F238E27FC236}">
                  <a16:creationId xmlns:a16="http://schemas.microsoft.com/office/drawing/2014/main" id="{55C9C2A7-9880-4502-9764-AEFB85DEBC06}"/>
                </a:ext>
              </a:extLst>
            </p:cNvPr>
            <p:cNvSpPr/>
            <p:nvPr/>
          </p:nvSpPr>
          <p:spPr>
            <a:xfrm flipH="1">
              <a:off x="5535182"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5" name="Rectangle 254">
              <a:extLst>
                <a:ext uri="{FF2B5EF4-FFF2-40B4-BE49-F238E27FC236}">
                  <a16:creationId xmlns:a16="http://schemas.microsoft.com/office/drawing/2014/main" id="{9F4251EB-99B6-4E8E-B28F-79814D217455}"/>
                </a:ext>
              </a:extLst>
            </p:cNvPr>
            <p:cNvSpPr/>
            <p:nvPr/>
          </p:nvSpPr>
          <p:spPr>
            <a:xfrm flipH="1">
              <a:off x="5535182" y="2428821"/>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6" name="Rectangle 255">
              <a:extLst>
                <a:ext uri="{FF2B5EF4-FFF2-40B4-BE49-F238E27FC236}">
                  <a16:creationId xmlns:a16="http://schemas.microsoft.com/office/drawing/2014/main" id="{678DC8EF-80CD-4F55-98CF-88BFD2BBDD6E}"/>
                </a:ext>
              </a:extLst>
            </p:cNvPr>
            <p:cNvSpPr/>
            <p:nvPr/>
          </p:nvSpPr>
          <p:spPr>
            <a:xfrm flipH="1">
              <a:off x="5535182"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7" name="Rectangle 256">
              <a:extLst>
                <a:ext uri="{FF2B5EF4-FFF2-40B4-BE49-F238E27FC236}">
                  <a16:creationId xmlns:a16="http://schemas.microsoft.com/office/drawing/2014/main" id="{06BE77BA-B8BC-4651-AA3B-18FD86CD1127}"/>
                </a:ext>
              </a:extLst>
            </p:cNvPr>
            <p:cNvSpPr/>
            <p:nvPr/>
          </p:nvSpPr>
          <p:spPr>
            <a:xfrm flipH="1">
              <a:off x="5535182" y="304531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8" name="Rectangle 257">
              <a:extLst>
                <a:ext uri="{FF2B5EF4-FFF2-40B4-BE49-F238E27FC236}">
                  <a16:creationId xmlns:a16="http://schemas.microsoft.com/office/drawing/2014/main" id="{625C2E81-C8B0-4EC0-B5D9-0615B46077A9}"/>
                </a:ext>
              </a:extLst>
            </p:cNvPr>
            <p:cNvSpPr/>
            <p:nvPr/>
          </p:nvSpPr>
          <p:spPr>
            <a:xfrm flipH="1">
              <a:off x="5535182" y="335355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59" name="Rectangle 258">
              <a:extLst>
                <a:ext uri="{FF2B5EF4-FFF2-40B4-BE49-F238E27FC236}">
                  <a16:creationId xmlns:a16="http://schemas.microsoft.com/office/drawing/2014/main" id="{BED7704B-F6C7-49E5-B81F-451305445EE7}"/>
                </a:ext>
              </a:extLst>
            </p:cNvPr>
            <p:cNvSpPr/>
            <p:nvPr/>
          </p:nvSpPr>
          <p:spPr>
            <a:xfrm flipH="1">
              <a:off x="5535182" y="366180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0" name="Rectangle 259">
              <a:extLst>
                <a:ext uri="{FF2B5EF4-FFF2-40B4-BE49-F238E27FC236}">
                  <a16:creationId xmlns:a16="http://schemas.microsoft.com/office/drawing/2014/main" id="{E4880147-986C-4FD8-96EF-EC95B14D4C5C}"/>
                </a:ext>
              </a:extLst>
            </p:cNvPr>
            <p:cNvSpPr/>
            <p:nvPr/>
          </p:nvSpPr>
          <p:spPr>
            <a:xfrm flipH="1">
              <a:off x="5535182" y="397005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1" name="Rectangle 260">
              <a:extLst>
                <a:ext uri="{FF2B5EF4-FFF2-40B4-BE49-F238E27FC236}">
                  <a16:creationId xmlns:a16="http://schemas.microsoft.com/office/drawing/2014/main" id="{8B5B8D35-8E35-4194-88D1-66E464F9B8A7}"/>
                </a:ext>
              </a:extLst>
            </p:cNvPr>
            <p:cNvSpPr/>
            <p:nvPr/>
          </p:nvSpPr>
          <p:spPr>
            <a:xfrm flipH="1">
              <a:off x="5535182" y="427829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2" name="Rectangle 261">
              <a:extLst>
                <a:ext uri="{FF2B5EF4-FFF2-40B4-BE49-F238E27FC236}">
                  <a16:creationId xmlns:a16="http://schemas.microsoft.com/office/drawing/2014/main" id="{70DFBAD3-253C-436A-877B-37F3AD3DEB0A}"/>
                </a:ext>
              </a:extLst>
            </p:cNvPr>
            <p:cNvSpPr/>
            <p:nvPr/>
          </p:nvSpPr>
          <p:spPr>
            <a:xfrm flipH="1">
              <a:off x="5535182" y="4586543"/>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3" name="Rectangle 262">
              <a:extLst>
                <a:ext uri="{FF2B5EF4-FFF2-40B4-BE49-F238E27FC236}">
                  <a16:creationId xmlns:a16="http://schemas.microsoft.com/office/drawing/2014/main" id="{5EACAAFE-A7B6-4D46-A24A-6455C8D6C502}"/>
                </a:ext>
              </a:extLst>
            </p:cNvPr>
            <p:cNvSpPr/>
            <p:nvPr/>
          </p:nvSpPr>
          <p:spPr>
            <a:xfrm flipH="1">
              <a:off x="5535182" y="4894788"/>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4" name="Rectangle 263">
              <a:extLst>
                <a:ext uri="{FF2B5EF4-FFF2-40B4-BE49-F238E27FC236}">
                  <a16:creationId xmlns:a16="http://schemas.microsoft.com/office/drawing/2014/main" id="{DC1EE423-6A9B-4A1D-ACDB-7DAF824FF527}"/>
                </a:ext>
              </a:extLst>
            </p:cNvPr>
            <p:cNvSpPr/>
            <p:nvPr/>
          </p:nvSpPr>
          <p:spPr>
            <a:xfrm flipH="1">
              <a:off x="5535182" y="5203036"/>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5" name="Rectangle 264">
              <a:extLst>
                <a:ext uri="{FF2B5EF4-FFF2-40B4-BE49-F238E27FC236}">
                  <a16:creationId xmlns:a16="http://schemas.microsoft.com/office/drawing/2014/main" id="{283CA99E-7605-4AAE-B9A2-F388BE6A2507}"/>
                </a:ext>
              </a:extLst>
            </p:cNvPr>
            <p:cNvSpPr/>
            <p:nvPr/>
          </p:nvSpPr>
          <p:spPr>
            <a:xfrm flipH="1">
              <a:off x="5845782"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6" name="Rectangle 265">
              <a:extLst>
                <a:ext uri="{FF2B5EF4-FFF2-40B4-BE49-F238E27FC236}">
                  <a16:creationId xmlns:a16="http://schemas.microsoft.com/office/drawing/2014/main" id="{1165DBFB-B0EF-4A7A-BEEA-1920901780B9}"/>
                </a:ext>
              </a:extLst>
            </p:cNvPr>
            <p:cNvSpPr/>
            <p:nvPr/>
          </p:nvSpPr>
          <p:spPr>
            <a:xfrm flipH="1">
              <a:off x="5845782" y="242882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7" name="Rectangle 266">
              <a:extLst>
                <a:ext uri="{FF2B5EF4-FFF2-40B4-BE49-F238E27FC236}">
                  <a16:creationId xmlns:a16="http://schemas.microsoft.com/office/drawing/2014/main" id="{33946F53-6583-49A1-A6FE-110E382550C1}"/>
                </a:ext>
              </a:extLst>
            </p:cNvPr>
            <p:cNvSpPr/>
            <p:nvPr/>
          </p:nvSpPr>
          <p:spPr>
            <a:xfrm flipH="1">
              <a:off x="5845782"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8" name="Rectangle 267">
              <a:extLst>
                <a:ext uri="{FF2B5EF4-FFF2-40B4-BE49-F238E27FC236}">
                  <a16:creationId xmlns:a16="http://schemas.microsoft.com/office/drawing/2014/main" id="{516E9631-7BBE-47FC-AAEC-A9C99F6FC9EE}"/>
                </a:ext>
              </a:extLst>
            </p:cNvPr>
            <p:cNvSpPr/>
            <p:nvPr/>
          </p:nvSpPr>
          <p:spPr>
            <a:xfrm flipH="1">
              <a:off x="5845782" y="3045314"/>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69" name="Rectangle 268">
              <a:extLst>
                <a:ext uri="{FF2B5EF4-FFF2-40B4-BE49-F238E27FC236}">
                  <a16:creationId xmlns:a16="http://schemas.microsoft.com/office/drawing/2014/main" id="{FA32EACF-A04C-4CC2-945D-0FF19BF87D24}"/>
                </a:ext>
              </a:extLst>
            </p:cNvPr>
            <p:cNvSpPr/>
            <p:nvPr/>
          </p:nvSpPr>
          <p:spPr>
            <a:xfrm flipH="1">
              <a:off x="5845782" y="335355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0" name="Rectangle 269">
              <a:extLst>
                <a:ext uri="{FF2B5EF4-FFF2-40B4-BE49-F238E27FC236}">
                  <a16:creationId xmlns:a16="http://schemas.microsoft.com/office/drawing/2014/main" id="{68D51A1A-F05C-41AE-B5EA-27C7C0AA4496}"/>
                </a:ext>
              </a:extLst>
            </p:cNvPr>
            <p:cNvSpPr/>
            <p:nvPr/>
          </p:nvSpPr>
          <p:spPr>
            <a:xfrm flipH="1">
              <a:off x="5845782" y="366180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1" name="Rectangle 270">
              <a:extLst>
                <a:ext uri="{FF2B5EF4-FFF2-40B4-BE49-F238E27FC236}">
                  <a16:creationId xmlns:a16="http://schemas.microsoft.com/office/drawing/2014/main" id="{35036F03-1928-46E1-A432-815785C3F125}"/>
                </a:ext>
              </a:extLst>
            </p:cNvPr>
            <p:cNvSpPr/>
            <p:nvPr/>
          </p:nvSpPr>
          <p:spPr>
            <a:xfrm flipH="1">
              <a:off x="5845782" y="397005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2" name="Rectangle 271">
              <a:extLst>
                <a:ext uri="{FF2B5EF4-FFF2-40B4-BE49-F238E27FC236}">
                  <a16:creationId xmlns:a16="http://schemas.microsoft.com/office/drawing/2014/main" id="{B1D307A6-57D3-4DDC-BACE-488AE7D051F3}"/>
                </a:ext>
              </a:extLst>
            </p:cNvPr>
            <p:cNvSpPr/>
            <p:nvPr/>
          </p:nvSpPr>
          <p:spPr>
            <a:xfrm flipH="1">
              <a:off x="5845782" y="427829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3" name="Rectangle 272">
              <a:extLst>
                <a:ext uri="{FF2B5EF4-FFF2-40B4-BE49-F238E27FC236}">
                  <a16:creationId xmlns:a16="http://schemas.microsoft.com/office/drawing/2014/main" id="{5209CD14-982C-4E6C-9337-C7FDA5F11A3D}"/>
                </a:ext>
              </a:extLst>
            </p:cNvPr>
            <p:cNvSpPr/>
            <p:nvPr/>
          </p:nvSpPr>
          <p:spPr>
            <a:xfrm flipH="1">
              <a:off x="5845782" y="4586543"/>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4" name="Rectangle 273">
              <a:extLst>
                <a:ext uri="{FF2B5EF4-FFF2-40B4-BE49-F238E27FC236}">
                  <a16:creationId xmlns:a16="http://schemas.microsoft.com/office/drawing/2014/main" id="{24F31A1F-57CC-4CC7-97DA-5160E00581B5}"/>
                </a:ext>
              </a:extLst>
            </p:cNvPr>
            <p:cNvSpPr/>
            <p:nvPr/>
          </p:nvSpPr>
          <p:spPr>
            <a:xfrm flipH="1">
              <a:off x="5845782" y="4894788"/>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5" name="Rectangle 274">
              <a:extLst>
                <a:ext uri="{FF2B5EF4-FFF2-40B4-BE49-F238E27FC236}">
                  <a16:creationId xmlns:a16="http://schemas.microsoft.com/office/drawing/2014/main" id="{C89203AE-5AEA-4D47-B91E-602D0D09061E}"/>
                </a:ext>
              </a:extLst>
            </p:cNvPr>
            <p:cNvSpPr/>
            <p:nvPr/>
          </p:nvSpPr>
          <p:spPr>
            <a:xfrm flipH="1">
              <a:off x="5845784" y="520303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6" name="Rectangle 275">
              <a:extLst>
                <a:ext uri="{FF2B5EF4-FFF2-40B4-BE49-F238E27FC236}">
                  <a16:creationId xmlns:a16="http://schemas.microsoft.com/office/drawing/2014/main" id="{68C527F0-2B79-4597-A884-C0F539AE981C}"/>
                </a:ext>
              </a:extLst>
            </p:cNvPr>
            <p:cNvSpPr/>
            <p:nvPr/>
          </p:nvSpPr>
          <p:spPr>
            <a:xfrm flipH="1">
              <a:off x="6162293" y="212057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7" name="Rectangle 276">
              <a:extLst>
                <a:ext uri="{FF2B5EF4-FFF2-40B4-BE49-F238E27FC236}">
                  <a16:creationId xmlns:a16="http://schemas.microsoft.com/office/drawing/2014/main" id="{14746874-3EF5-4A69-8C9B-F808514C2567}"/>
                </a:ext>
              </a:extLst>
            </p:cNvPr>
            <p:cNvSpPr/>
            <p:nvPr/>
          </p:nvSpPr>
          <p:spPr>
            <a:xfrm flipH="1">
              <a:off x="6162293" y="242882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8" name="Rectangle 277">
              <a:extLst>
                <a:ext uri="{FF2B5EF4-FFF2-40B4-BE49-F238E27FC236}">
                  <a16:creationId xmlns:a16="http://schemas.microsoft.com/office/drawing/2014/main" id="{94DBF3F6-2600-41F4-943E-AF256FF78ADB}"/>
                </a:ext>
              </a:extLst>
            </p:cNvPr>
            <p:cNvSpPr/>
            <p:nvPr/>
          </p:nvSpPr>
          <p:spPr>
            <a:xfrm flipH="1">
              <a:off x="6162293"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79" name="Rectangle 278">
              <a:extLst>
                <a:ext uri="{FF2B5EF4-FFF2-40B4-BE49-F238E27FC236}">
                  <a16:creationId xmlns:a16="http://schemas.microsoft.com/office/drawing/2014/main" id="{47D5FCF3-43BC-4C29-84AC-669474DE2F6F}"/>
                </a:ext>
              </a:extLst>
            </p:cNvPr>
            <p:cNvSpPr/>
            <p:nvPr/>
          </p:nvSpPr>
          <p:spPr>
            <a:xfrm flipH="1">
              <a:off x="6162293" y="304531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0" name="Rectangle 279">
              <a:extLst>
                <a:ext uri="{FF2B5EF4-FFF2-40B4-BE49-F238E27FC236}">
                  <a16:creationId xmlns:a16="http://schemas.microsoft.com/office/drawing/2014/main" id="{75E38620-02E2-4A02-8718-6E37DA9D1A6F}"/>
                </a:ext>
              </a:extLst>
            </p:cNvPr>
            <p:cNvSpPr/>
            <p:nvPr/>
          </p:nvSpPr>
          <p:spPr>
            <a:xfrm flipH="1">
              <a:off x="6162293" y="3353559"/>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1" name="Rectangle 280">
              <a:extLst>
                <a:ext uri="{FF2B5EF4-FFF2-40B4-BE49-F238E27FC236}">
                  <a16:creationId xmlns:a16="http://schemas.microsoft.com/office/drawing/2014/main" id="{156E1DA5-C764-491D-BA81-B7F2F38387F5}"/>
                </a:ext>
              </a:extLst>
            </p:cNvPr>
            <p:cNvSpPr/>
            <p:nvPr/>
          </p:nvSpPr>
          <p:spPr>
            <a:xfrm flipH="1">
              <a:off x="6162293" y="366180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2" name="Rectangle 281">
              <a:extLst>
                <a:ext uri="{FF2B5EF4-FFF2-40B4-BE49-F238E27FC236}">
                  <a16:creationId xmlns:a16="http://schemas.microsoft.com/office/drawing/2014/main" id="{781F40A9-6A27-4562-9F63-6C03B7B0FD36}"/>
                </a:ext>
              </a:extLst>
            </p:cNvPr>
            <p:cNvSpPr/>
            <p:nvPr/>
          </p:nvSpPr>
          <p:spPr>
            <a:xfrm flipH="1">
              <a:off x="6162293" y="3970051"/>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3" name="Rectangle 282">
              <a:extLst>
                <a:ext uri="{FF2B5EF4-FFF2-40B4-BE49-F238E27FC236}">
                  <a16:creationId xmlns:a16="http://schemas.microsoft.com/office/drawing/2014/main" id="{EB20D977-D5BA-4AFA-845E-052B9F0D6EAD}"/>
                </a:ext>
              </a:extLst>
            </p:cNvPr>
            <p:cNvSpPr/>
            <p:nvPr/>
          </p:nvSpPr>
          <p:spPr>
            <a:xfrm flipH="1">
              <a:off x="6162293" y="427829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4" name="Rectangle 283">
              <a:extLst>
                <a:ext uri="{FF2B5EF4-FFF2-40B4-BE49-F238E27FC236}">
                  <a16:creationId xmlns:a16="http://schemas.microsoft.com/office/drawing/2014/main" id="{2E5F620A-91DD-4EB4-8579-E62838033DD3}"/>
                </a:ext>
              </a:extLst>
            </p:cNvPr>
            <p:cNvSpPr/>
            <p:nvPr/>
          </p:nvSpPr>
          <p:spPr>
            <a:xfrm flipH="1">
              <a:off x="6162293" y="4586543"/>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5" name="Rectangle 284">
              <a:extLst>
                <a:ext uri="{FF2B5EF4-FFF2-40B4-BE49-F238E27FC236}">
                  <a16:creationId xmlns:a16="http://schemas.microsoft.com/office/drawing/2014/main" id="{BF700EB6-0F15-4CF2-BEB1-02C1F0B9E642}"/>
                </a:ext>
              </a:extLst>
            </p:cNvPr>
            <p:cNvSpPr/>
            <p:nvPr/>
          </p:nvSpPr>
          <p:spPr>
            <a:xfrm flipH="1">
              <a:off x="6162293" y="4894788"/>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6" name="Rectangle 285">
              <a:extLst>
                <a:ext uri="{FF2B5EF4-FFF2-40B4-BE49-F238E27FC236}">
                  <a16:creationId xmlns:a16="http://schemas.microsoft.com/office/drawing/2014/main" id="{5B556C8E-5862-4383-99A5-9AC98DD13EEA}"/>
                </a:ext>
              </a:extLst>
            </p:cNvPr>
            <p:cNvSpPr/>
            <p:nvPr/>
          </p:nvSpPr>
          <p:spPr>
            <a:xfrm flipH="1">
              <a:off x="6472893" y="273706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7" name="Rectangle 286">
              <a:extLst>
                <a:ext uri="{FF2B5EF4-FFF2-40B4-BE49-F238E27FC236}">
                  <a16:creationId xmlns:a16="http://schemas.microsoft.com/office/drawing/2014/main" id="{D07562A6-3CED-465C-AE73-A319F778CAD9}"/>
                </a:ext>
              </a:extLst>
            </p:cNvPr>
            <p:cNvSpPr/>
            <p:nvPr/>
          </p:nvSpPr>
          <p:spPr>
            <a:xfrm flipH="1">
              <a:off x="6472893" y="3045314"/>
              <a:ext cx="310600" cy="308245"/>
            </a:xfrm>
            <a:prstGeom prst="rect">
              <a:avLst/>
            </a:prstGeom>
            <a:solidFill>
              <a:srgbClr val="0070C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8" name="Rectangle 287">
              <a:extLst>
                <a:ext uri="{FF2B5EF4-FFF2-40B4-BE49-F238E27FC236}">
                  <a16:creationId xmlns:a16="http://schemas.microsoft.com/office/drawing/2014/main" id="{1C8D4AA6-C768-45E3-8A14-210F07CBDB06}"/>
                </a:ext>
              </a:extLst>
            </p:cNvPr>
            <p:cNvSpPr/>
            <p:nvPr/>
          </p:nvSpPr>
          <p:spPr>
            <a:xfrm flipH="1">
              <a:off x="6472893" y="335355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89" name="Rectangle 288">
              <a:extLst>
                <a:ext uri="{FF2B5EF4-FFF2-40B4-BE49-F238E27FC236}">
                  <a16:creationId xmlns:a16="http://schemas.microsoft.com/office/drawing/2014/main" id="{793746D5-DD38-4629-8B4A-FBD9453B4B0E}"/>
                </a:ext>
              </a:extLst>
            </p:cNvPr>
            <p:cNvSpPr/>
            <p:nvPr/>
          </p:nvSpPr>
          <p:spPr>
            <a:xfrm flipH="1">
              <a:off x="6472893" y="366180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90" name="Rectangle 289">
              <a:extLst>
                <a:ext uri="{FF2B5EF4-FFF2-40B4-BE49-F238E27FC236}">
                  <a16:creationId xmlns:a16="http://schemas.microsoft.com/office/drawing/2014/main" id="{797CD73E-E317-4BB7-BDAF-4A519D69EE7B}"/>
                </a:ext>
              </a:extLst>
            </p:cNvPr>
            <p:cNvSpPr/>
            <p:nvPr/>
          </p:nvSpPr>
          <p:spPr>
            <a:xfrm flipH="1">
              <a:off x="6472893" y="397004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91" name="Rectangle 290">
              <a:extLst>
                <a:ext uri="{FF2B5EF4-FFF2-40B4-BE49-F238E27FC236}">
                  <a16:creationId xmlns:a16="http://schemas.microsoft.com/office/drawing/2014/main" id="{78EB6742-FC2F-4EF6-AF29-9525FC084365}"/>
                </a:ext>
              </a:extLst>
            </p:cNvPr>
            <p:cNvSpPr/>
            <p:nvPr/>
          </p:nvSpPr>
          <p:spPr>
            <a:xfrm flipH="1">
              <a:off x="6472893" y="427829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92" name="Rectangle 291">
              <a:extLst>
                <a:ext uri="{FF2B5EF4-FFF2-40B4-BE49-F238E27FC236}">
                  <a16:creationId xmlns:a16="http://schemas.microsoft.com/office/drawing/2014/main" id="{392E6790-61C5-497F-A368-9B2B6C429580}"/>
                </a:ext>
              </a:extLst>
            </p:cNvPr>
            <p:cNvSpPr/>
            <p:nvPr/>
          </p:nvSpPr>
          <p:spPr>
            <a:xfrm flipH="1">
              <a:off x="6472896" y="4586543"/>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93" name="Rectangle 292">
              <a:extLst>
                <a:ext uri="{FF2B5EF4-FFF2-40B4-BE49-F238E27FC236}">
                  <a16:creationId xmlns:a16="http://schemas.microsoft.com/office/drawing/2014/main" id="{9E2004EE-EF3D-41D8-B8DE-1A53FFCA7E24}"/>
                </a:ext>
              </a:extLst>
            </p:cNvPr>
            <p:cNvSpPr/>
            <p:nvPr/>
          </p:nvSpPr>
          <p:spPr>
            <a:xfrm flipH="1">
              <a:off x="6783496" y="3045314"/>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94" name="Rectangle 293">
              <a:extLst>
                <a:ext uri="{FF2B5EF4-FFF2-40B4-BE49-F238E27FC236}">
                  <a16:creationId xmlns:a16="http://schemas.microsoft.com/office/drawing/2014/main" id="{FAB39F7F-7CF2-4BA9-ACB8-59D9A3D9E36A}"/>
                </a:ext>
              </a:extLst>
            </p:cNvPr>
            <p:cNvSpPr/>
            <p:nvPr/>
          </p:nvSpPr>
          <p:spPr>
            <a:xfrm flipH="1">
              <a:off x="6783493" y="3353559"/>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sp>
          <p:nvSpPr>
            <p:cNvPr id="295" name="Rectangle 294">
              <a:extLst>
                <a:ext uri="{FF2B5EF4-FFF2-40B4-BE49-F238E27FC236}">
                  <a16:creationId xmlns:a16="http://schemas.microsoft.com/office/drawing/2014/main" id="{17C2C794-5CCA-4726-9AE6-D5C12572F4D0}"/>
                </a:ext>
              </a:extLst>
            </p:cNvPr>
            <p:cNvSpPr/>
            <p:nvPr/>
          </p:nvSpPr>
          <p:spPr>
            <a:xfrm flipH="1">
              <a:off x="6783488" y="3661806"/>
              <a:ext cx="310600" cy="308245"/>
            </a:xfrm>
            <a:prstGeom prst="rect">
              <a:avLst/>
            </a:prstGeom>
            <a:solidFill>
              <a:srgbClr val="D5F4FF">
                <a:alpha val="49804"/>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tx1"/>
                </a:solidFill>
                <a:latin typeface="Arial" pitchFamily="34" charset="0"/>
                <a:cs typeface="Arial" pitchFamily="34" charset="0"/>
              </a:endParaRPr>
            </a:p>
          </p:txBody>
        </p:sp>
      </p:grpSp>
      <p:pic>
        <p:nvPicPr>
          <p:cNvPr id="19" name="Picture 18">
            <a:extLst>
              <a:ext uri="{FF2B5EF4-FFF2-40B4-BE49-F238E27FC236}">
                <a16:creationId xmlns:a16="http://schemas.microsoft.com/office/drawing/2014/main" id="{1C512E3F-1EB1-43F6-AA8C-37AE9FE4B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069" y="1581534"/>
            <a:ext cx="7865227" cy="4520286"/>
          </a:xfrm>
          <a:prstGeom prst="rect">
            <a:avLst/>
          </a:prstGeom>
        </p:spPr>
      </p:pic>
      <p:pic>
        <p:nvPicPr>
          <p:cNvPr id="114" name="Graphic 113" descr="Magnifying glass with solid fill">
            <a:extLst>
              <a:ext uri="{FF2B5EF4-FFF2-40B4-BE49-F238E27FC236}">
                <a16:creationId xmlns:a16="http://schemas.microsoft.com/office/drawing/2014/main" id="{483B89FA-6632-4010-94C8-EFB03E683B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8941" y="2441340"/>
            <a:ext cx="673531" cy="673531"/>
          </a:xfrm>
          <a:prstGeom prst="rect">
            <a:avLst/>
          </a:prstGeom>
        </p:spPr>
      </p:pic>
      <p:sp>
        <p:nvSpPr>
          <p:cNvPr id="4" name="Title 3">
            <a:extLst>
              <a:ext uri="{FF2B5EF4-FFF2-40B4-BE49-F238E27FC236}">
                <a16:creationId xmlns:a16="http://schemas.microsoft.com/office/drawing/2014/main" id="{42B09330-1E7B-4691-8D10-55ECA6B3DAEB}"/>
              </a:ext>
            </a:extLst>
          </p:cNvPr>
          <p:cNvSpPr>
            <a:spLocks noGrp="1"/>
          </p:cNvSpPr>
          <p:nvPr>
            <p:ph type="title"/>
          </p:nvPr>
        </p:nvSpPr>
        <p:spPr/>
        <p:txBody>
          <a:bodyPr>
            <a:normAutofit/>
          </a:bodyPr>
          <a:lstStyle/>
          <a:p>
            <a:pPr marL="0" indent="0"/>
            <a:r>
              <a:rPr lang="en-GB" dirty="0"/>
              <a:t>In all regions, most grid cells follow bimodal distribution.</a:t>
            </a:r>
          </a:p>
        </p:txBody>
      </p:sp>
    </p:spTree>
    <p:extLst>
      <p:ext uri="{BB962C8B-B14F-4D97-AF65-F5344CB8AC3E}">
        <p14:creationId xmlns:p14="http://schemas.microsoft.com/office/powerpoint/2010/main" val="119246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1600"/>
                                        <p:tgtEl>
                                          <p:spTgt spid="114"/>
                                        </p:tgtEl>
                                      </p:cBhvr>
                                    </p:animEffect>
                                  </p:childTnLst>
                                </p:cTn>
                              </p:par>
                              <p:par>
                                <p:cTn id="14" presetID="0" presetClass="path" presetSubtype="0" accel="50000" decel="50000" fill="hold" nodeType="withEffect">
                                  <p:stCondLst>
                                    <p:cond delay="100"/>
                                  </p:stCondLst>
                                  <p:childTnLst>
                                    <p:animMotion origin="layout" path="M 0.00559 0.00185 L 0.00559 0.00185 C 0.01132 0.00208 0.01705 0.00231 0.02278 0.00301 C 0.02382 0.00324 0.02486 0.0037 0.0259 0.0044 C 0.02668 0.00509 0.02733 0.00648 0.02824 0.00717 C 0.03215 0.01088 0.03033 0.00555 0.03527 0.01412 C 0.03606 0.0155 0.03671 0.01712 0.03762 0.01828 C 0.03905 0.02036 0.04074 0.02198 0.0423 0.02384 C 0.05246 0.03749 0.0397 0.02083 0.04777 0.03078 C 0.04855 0.03194 0.05194 0.0368 0.05324 0.03772 C 0.05389 0.03842 0.0548 0.03865 0.05558 0.03911 C 0.05662 0.0405 0.05753 0.04212 0.05871 0.04328 C 0.05936 0.04443 0.0604 0.0449 0.06105 0.04605 C 0.06274 0.04952 0.06574 0.05716 0.06574 0.05716 C 0.066 0.05901 0.06613 0.0611 0.06652 0.06272 C 0.06691 0.06526 0.06769 0.06734 0.06808 0.06966 C 0.06847 0.07244 0.0686 0.07521 0.06886 0.07799 C 0.06847 0.08702 0.06938 0.0972 0.0673 0.10576 C 0.06678 0.10784 0.06626 0.10946 0.06574 0.11132 C 0.0656 0.11201 0.06443 0.12266 0.06417 0.12381 C 0.06248 0.12983 0.05936 0.13284 0.05636 0.13631 C 0.05454 0.13839 0.05259 0.14001 0.0509 0.14186 C 0.04699 0.14603 0.04998 0.14372 0.04621 0.14603 C 0.04204 0.14557 0.03749 0.14765 0.03371 0.14464 C 0.0315 0.14302 0.03215 0.13654 0.03059 0.13353 C 0.02877 0.13029 0.02616 0.12798 0.02512 0.12381 C 0.02304 0.11664 0.02434 0.11988 0.02122 0.11409 C 0.019 0.10275 0.02265 0.1208 0.01731 0.1016 C 0.01679 0.09974 0.01627 0.09789 0.01575 0.09604 C 0.01497 0.09373 0.01393 0.09164 0.0134 0.0891 C 0.01184 0.08378 0.01054 0.07822 0.0095 0.07244 C 0.00924 0.07105 0.00885 0.06966 0.00872 0.06827 C 0.00781 0.06272 0.00807 0.05647 0.00638 0.05161 L 0.00481 0.04744 C 0.00455 0.0442 0.00455 0.04096 0.00403 0.03772 C 0.00364 0.03633 0.00273 0.03518 0.00247 0.03356 C 0.00169 0.03008 0.0013 0.02638 0.00091 0.02245 C 0.00065 0.02013 0.00039 0.01782 0.00013 0.0155 C -0.00013 0.01412 -0.00065 0.01134 -0.00065 0.01134 " pathEditMode="relative" ptsTypes="AAAAAAAAAAAAAAAAAAAAAAAAAAAAAAAAAAAAAAA">
                                      <p:cBhvr>
                                        <p:cTn id="15" dur="2800" fill="hold"/>
                                        <p:tgtEl>
                                          <p:spTgt spid="1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BF26A-53D4-490B-979A-D4A3903BE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109" y="1828798"/>
            <a:ext cx="6263942" cy="3600000"/>
          </a:xfrm>
          <a:prstGeom prst="rect">
            <a:avLst/>
          </a:prstGeom>
        </p:spPr>
      </p:pic>
      <p:pic>
        <p:nvPicPr>
          <p:cNvPr id="19" name="Picture 18">
            <a:extLst>
              <a:ext uri="{FF2B5EF4-FFF2-40B4-BE49-F238E27FC236}">
                <a16:creationId xmlns:a16="http://schemas.microsoft.com/office/drawing/2014/main" id="{1C512E3F-1EB1-43F6-AA8C-37AE9FE4B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8798"/>
            <a:ext cx="6263944" cy="3600000"/>
          </a:xfrm>
          <a:prstGeom prst="rect">
            <a:avLst/>
          </a:prstGeom>
        </p:spPr>
      </p:pic>
      <p:sp>
        <p:nvSpPr>
          <p:cNvPr id="4" name="Title 3">
            <a:extLst>
              <a:ext uri="{FF2B5EF4-FFF2-40B4-BE49-F238E27FC236}">
                <a16:creationId xmlns:a16="http://schemas.microsoft.com/office/drawing/2014/main" id="{42B09330-1E7B-4691-8D10-55ECA6B3DAEB}"/>
              </a:ext>
            </a:extLst>
          </p:cNvPr>
          <p:cNvSpPr>
            <a:spLocks noGrp="1"/>
          </p:cNvSpPr>
          <p:nvPr>
            <p:ph type="title"/>
          </p:nvPr>
        </p:nvSpPr>
        <p:spPr/>
        <p:txBody>
          <a:bodyPr>
            <a:normAutofit/>
          </a:bodyPr>
          <a:lstStyle/>
          <a:p>
            <a:pPr marL="0" indent="0"/>
            <a:r>
              <a:rPr lang="en-GB" dirty="0"/>
              <a:t>In all regions, most grid cells follow bimodal distribution.</a:t>
            </a:r>
          </a:p>
        </p:txBody>
      </p:sp>
    </p:spTree>
    <p:extLst>
      <p:ext uri="{BB962C8B-B14F-4D97-AF65-F5344CB8AC3E}">
        <p14:creationId xmlns:p14="http://schemas.microsoft.com/office/powerpoint/2010/main" val="227366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00A6F26B-8DC6-4E24-9ABD-9D397EFFBF97}"/>
                  </a:ext>
                </a:extLst>
              </p:cNvPr>
              <p:cNvSpPr>
                <a:spLocks noGrp="1"/>
              </p:cNvSpPr>
              <p:nvPr>
                <p:ph idx="1"/>
              </p:nvPr>
            </p:nvSpPr>
            <p:spPr>
              <a:xfrm>
                <a:off x="3818134" y="4750894"/>
                <a:ext cx="5460406" cy="1472535"/>
              </a:xfrm>
            </p:spPr>
            <p:txBody>
              <a:bodyPr>
                <a:noAutofit/>
              </a:bodyPr>
              <a:lstStyle/>
              <a:p>
                <a:pPr marL="0" indent="0">
                  <a:lnSpc>
                    <a:spcPct val="110000"/>
                  </a:lnSpc>
                  <a:buNone/>
                </a:pPr>
                <a14:m>
                  <m:oMathPara xmlns:m="http://schemas.openxmlformats.org/officeDocument/2006/math">
                    <m:oMathParaPr>
                      <m:jc m:val="centerGroup"/>
                    </m:oMathParaPr>
                    <m:oMath xmlns:m="http://schemas.openxmlformats.org/officeDocument/2006/math">
                      <m:r>
                        <a:rPr lang="en-GB" sz="2200" i="1" smtClean="0">
                          <a:solidFill>
                            <a:srgbClr val="0070C0"/>
                          </a:solidFill>
                          <a:latin typeface="Cambria Math" panose="02040503050406030204" pitchFamily="18" charset="0"/>
                        </a:rPr>
                        <m:t>𝛿</m:t>
                      </m:r>
                      <m:sSub>
                        <m:sSubPr>
                          <m:ctrlPr>
                            <a:rPr lang="en-GB" sz="2200" i="1">
                              <a:solidFill>
                                <a:srgbClr val="0070C0"/>
                              </a:solidFill>
                              <a:latin typeface="Cambria Math" panose="02040503050406030204" pitchFamily="18" charset="0"/>
                            </a:rPr>
                          </m:ctrlPr>
                        </m:sSubPr>
                        <m:e>
                          <m:r>
                            <a:rPr lang="en-GB" sz="2200" i="1">
                              <a:solidFill>
                                <a:srgbClr val="0070C0"/>
                              </a:solidFill>
                              <a:latin typeface="Cambria Math" panose="02040503050406030204" pitchFamily="18" charset="0"/>
                            </a:rPr>
                            <m:t>𝑇</m:t>
                          </m:r>
                        </m:e>
                        <m:sub>
                          <m:r>
                            <a:rPr lang="en-GB" sz="2200" i="1">
                              <a:solidFill>
                                <a:srgbClr val="0070C0"/>
                              </a:solidFill>
                              <a:latin typeface="Cambria Math" panose="02040503050406030204" pitchFamily="18" charset="0"/>
                            </a:rPr>
                            <m:t>𝑐𝑜𝑙𝑑</m:t>
                          </m:r>
                        </m:sub>
                      </m:sSub>
                      <m:r>
                        <a:rPr lang="en-GB" sz="2200" i="1">
                          <a:solidFill>
                            <a:srgbClr val="0070C0"/>
                          </a:solidFill>
                          <a:latin typeface="Cambria Math" panose="02040503050406030204" pitchFamily="18" charset="0"/>
                        </a:rPr>
                        <m:t>=</m:t>
                      </m:r>
                      <m:sSubSup>
                        <m:sSubSupPr>
                          <m:ctrlPr>
                            <a:rPr lang="en-GB" sz="2200" i="1">
                              <a:solidFill>
                                <a:srgbClr val="0070C0"/>
                              </a:solidFill>
                              <a:latin typeface="Cambria Math" panose="02040503050406030204" pitchFamily="18" charset="0"/>
                            </a:rPr>
                          </m:ctrlPr>
                        </m:sSubSupPr>
                        <m:e>
                          <m:r>
                            <a:rPr lang="en-GB" sz="2200" i="1">
                              <a:solidFill>
                                <a:srgbClr val="0070C0"/>
                              </a:solidFill>
                              <a:latin typeface="Cambria Math" panose="02040503050406030204" pitchFamily="18" charset="0"/>
                            </a:rPr>
                            <m:t>𝜇</m:t>
                          </m:r>
                        </m:e>
                        <m:sub>
                          <m:r>
                            <a:rPr lang="en-GB" sz="2200" i="1">
                              <a:solidFill>
                                <a:srgbClr val="0070C0"/>
                              </a:solidFill>
                              <a:latin typeface="Cambria Math" panose="02040503050406030204" pitchFamily="18" charset="0"/>
                            </a:rPr>
                            <m:t>𝑐𝑜𝑙𝑑</m:t>
                          </m:r>
                        </m:sub>
                        <m:sup>
                          <m:r>
                            <a:rPr lang="en-GB" sz="2200" i="1">
                              <a:solidFill>
                                <a:srgbClr val="0070C0"/>
                              </a:solidFill>
                              <a:latin typeface="Cambria Math" panose="02040503050406030204" pitchFamily="18" charset="0"/>
                            </a:rPr>
                            <m:t>𝑓𝑢𝑡𝑢𝑟𝑒</m:t>
                          </m:r>
                        </m:sup>
                      </m:sSubSup>
                      <m:r>
                        <a:rPr lang="en-GB" sz="2200" i="1">
                          <a:solidFill>
                            <a:srgbClr val="0070C0"/>
                          </a:solidFill>
                          <a:latin typeface="Cambria Math" panose="02040503050406030204" pitchFamily="18" charset="0"/>
                        </a:rPr>
                        <m:t>−</m:t>
                      </m:r>
                      <m:sSubSup>
                        <m:sSubSupPr>
                          <m:ctrlPr>
                            <a:rPr lang="en-GB" sz="2200" i="1">
                              <a:solidFill>
                                <a:srgbClr val="0070C0"/>
                              </a:solidFill>
                              <a:latin typeface="Cambria Math" panose="02040503050406030204" pitchFamily="18" charset="0"/>
                            </a:rPr>
                          </m:ctrlPr>
                        </m:sSubSupPr>
                        <m:e>
                          <m:r>
                            <a:rPr lang="en-GB" sz="2200" i="1">
                              <a:solidFill>
                                <a:srgbClr val="0070C0"/>
                              </a:solidFill>
                              <a:latin typeface="Cambria Math" panose="02040503050406030204" pitchFamily="18" charset="0"/>
                            </a:rPr>
                            <m:t>𝜇</m:t>
                          </m:r>
                        </m:e>
                        <m:sub>
                          <m:r>
                            <a:rPr lang="en-GB" sz="2200" i="1">
                              <a:solidFill>
                                <a:srgbClr val="0070C0"/>
                              </a:solidFill>
                              <a:latin typeface="Cambria Math" panose="02040503050406030204" pitchFamily="18" charset="0"/>
                            </a:rPr>
                            <m:t>𝑐𝑜𝑙𝑑</m:t>
                          </m:r>
                        </m:sub>
                        <m:sup>
                          <m:r>
                            <a:rPr lang="en-GB" sz="2200" i="1">
                              <a:solidFill>
                                <a:srgbClr val="0070C0"/>
                              </a:solidFill>
                              <a:latin typeface="Cambria Math" panose="02040503050406030204" pitchFamily="18" charset="0"/>
                            </a:rPr>
                            <m:t>h𝑖𝑠𝑡𝑜𝑟𝑖𝑐𝑎𝑙</m:t>
                          </m:r>
                        </m:sup>
                      </m:sSubSup>
                    </m:oMath>
                  </m:oMathPara>
                </a14:m>
                <a:endParaRPr lang="en-GB" sz="2200" dirty="0"/>
              </a:p>
              <a:p>
                <a:pPr marL="0" indent="0" algn="ctr">
                  <a:lnSpc>
                    <a:spcPct val="110000"/>
                  </a:lnSpc>
                  <a:buNone/>
                </a:pPr>
                <a14:m>
                  <m:oMath xmlns:m="http://schemas.openxmlformats.org/officeDocument/2006/math">
                    <m:r>
                      <a:rPr lang="en-GB" sz="2200" i="1" smtClean="0">
                        <a:solidFill>
                          <a:srgbClr val="FF0000"/>
                        </a:solidFill>
                        <a:latin typeface="Cambria Math" panose="02040503050406030204" pitchFamily="18" charset="0"/>
                      </a:rPr>
                      <m:t>𝛿</m:t>
                    </m:r>
                    <m:sSub>
                      <m:sSubPr>
                        <m:ctrlPr>
                          <a:rPr lang="en-GB" sz="2200" i="1">
                            <a:solidFill>
                              <a:srgbClr val="FF0000"/>
                            </a:solidFill>
                            <a:latin typeface="Cambria Math" panose="02040503050406030204" pitchFamily="18" charset="0"/>
                          </a:rPr>
                        </m:ctrlPr>
                      </m:sSubPr>
                      <m:e>
                        <m:r>
                          <a:rPr lang="en-GB" sz="2200" i="1">
                            <a:solidFill>
                              <a:srgbClr val="FF0000"/>
                            </a:solidFill>
                            <a:latin typeface="Cambria Math" panose="02040503050406030204" pitchFamily="18" charset="0"/>
                          </a:rPr>
                          <m:t>𝑇</m:t>
                        </m:r>
                      </m:e>
                      <m:sub>
                        <m:r>
                          <a:rPr lang="en-GB" sz="2200" i="1">
                            <a:solidFill>
                              <a:srgbClr val="FF0000"/>
                            </a:solidFill>
                            <a:latin typeface="Cambria Math" panose="02040503050406030204" pitchFamily="18" charset="0"/>
                          </a:rPr>
                          <m:t>h𝑜𝑡</m:t>
                        </m:r>
                      </m:sub>
                    </m:sSub>
                    <m:r>
                      <a:rPr lang="en-GB" sz="2200" i="1">
                        <a:solidFill>
                          <a:srgbClr val="FF0000"/>
                        </a:solidFill>
                        <a:latin typeface="Cambria Math" panose="02040503050406030204" pitchFamily="18" charset="0"/>
                      </a:rPr>
                      <m:t> =</m:t>
                    </m:r>
                  </m:oMath>
                </a14:m>
                <a:r>
                  <a:rPr lang="en-GB" sz="2200" dirty="0">
                    <a:solidFill>
                      <a:srgbClr val="FF0000"/>
                    </a:solidFill>
                  </a:rPr>
                  <a:t> </a:t>
                </a:r>
                <a14:m>
                  <m:oMath xmlns:m="http://schemas.openxmlformats.org/officeDocument/2006/math">
                    <m:sSubSup>
                      <m:sSubSupPr>
                        <m:ctrlPr>
                          <a:rPr lang="en-GB" sz="2200" i="1">
                            <a:solidFill>
                              <a:srgbClr val="FF0000"/>
                            </a:solidFill>
                            <a:latin typeface="Cambria Math" panose="02040503050406030204" pitchFamily="18" charset="0"/>
                          </a:rPr>
                        </m:ctrlPr>
                      </m:sSubSupPr>
                      <m:e>
                        <m:r>
                          <a:rPr lang="en-GB" sz="2200" i="1">
                            <a:solidFill>
                              <a:srgbClr val="FF0000"/>
                            </a:solidFill>
                            <a:latin typeface="Cambria Math" panose="02040503050406030204" pitchFamily="18" charset="0"/>
                          </a:rPr>
                          <m:t>𝜇</m:t>
                        </m:r>
                      </m:e>
                      <m:sub>
                        <m:r>
                          <a:rPr lang="en-GB" sz="2200" i="1">
                            <a:solidFill>
                              <a:srgbClr val="FF0000"/>
                            </a:solidFill>
                            <a:latin typeface="Cambria Math" panose="02040503050406030204" pitchFamily="18" charset="0"/>
                          </a:rPr>
                          <m:t>h𝑜𝑡</m:t>
                        </m:r>
                      </m:sub>
                      <m:sup>
                        <m:r>
                          <a:rPr lang="en-GB" sz="2200" i="1">
                            <a:solidFill>
                              <a:srgbClr val="FF0000"/>
                            </a:solidFill>
                            <a:latin typeface="Cambria Math" panose="02040503050406030204" pitchFamily="18" charset="0"/>
                          </a:rPr>
                          <m:t>𝑓𝑢𝑡𝑢𝑟𝑒</m:t>
                        </m:r>
                      </m:sup>
                    </m:sSubSup>
                    <m:r>
                      <a:rPr lang="en-GB" sz="2200" i="1">
                        <a:solidFill>
                          <a:srgbClr val="FF0000"/>
                        </a:solidFill>
                        <a:latin typeface="Cambria Math" panose="02040503050406030204" pitchFamily="18" charset="0"/>
                      </a:rPr>
                      <m:t>−</m:t>
                    </m:r>
                    <m:sSubSup>
                      <m:sSubSupPr>
                        <m:ctrlPr>
                          <a:rPr lang="en-GB" sz="2200" i="1">
                            <a:solidFill>
                              <a:srgbClr val="FF0000"/>
                            </a:solidFill>
                            <a:latin typeface="Cambria Math" panose="02040503050406030204" pitchFamily="18" charset="0"/>
                          </a:rPr>
                        </m:ctrlPr>
                      </m:sSubSupPr>
                      <m:e>
                        <m:r>
                          <a:rPr lang="en-GB" sz="2200" i="1">
                            <a:solidFill>
                              <a:srgbClr val="FF0000"/>
                            </a:solidFill>
                            <a:latin typeface="Cambria Math" panose="02040503050406030204" pitchFamily="18" charset="0"/>
                          </a:rPr>
                          <m:t>𝜇</m:t>
                        </m:r>
                      </m:e>
                      <m:sub>
                        <m:r>
                          <a:rPr lang="en-GB" sz="2200" i="1">
                            <a:solidFill>
                              <a:srgbClr val="FF0000"/>
                            </a:solidFill>
                            <a:latin typeface="Cambria Math" panose="02040503050406030204" pitchFamily="18" charset="0"/>
                          </a:rPr>
                          <m:t>h𝑜𝑡</m:t>
                        </m:r>
                      </m:sub>
                      <m:sup>
                        <m:r>
                          <a:rPr lang="en-GB" sz="2200" i="1">
                            <a:solidFill>
                              <a:srgbClr val="FF0000"/>
                            </a:solidFill>
                            <a:latin typeface="Cambria Math" panose="02040503050406030204" pitchFamily="18" charset="0"/>
                          </a:rPr>
                          <m:t>h𝑖𝑠𝑡𝑜𝑟𝑖𝑐𝑎𝑙</m:t>
                        </m:r>
                      </m:sup>
                    </m:sSubSup>
                  </m:oMath>
                </a14:m>
                <a:endParaRPr lang="en-GB" sz="2200" dirty="0"/>
              </a:p>
              <a:p>
                <a:pPr marL="0" indent="0">
                  <a:lnSpc>
                    <a:spcPct val="110000"/>
                  </a:lnSpc>
                  <a:buNone/>
                </a:pPr>
                <a14:m>
                  <m:oMathPara xmlns:m="http://schemas.openxmlformats.org/officeDocument/2006/math">
                    <m:oMathParaPr>
                      <m:jc m:val="centerGroup"/>
                    </m:oMathParaPr>
                    <m:oMath xmlns:m="http://schemas.openxmlformats.org/officeDocument/2006/math">
                      <m:r>
                        <a:rPr lang="en-GB" sz="2200" i="1" smtClean="0">
                          <a:solidFill>
                            <a:srgbClr val="00B050"/>
                          </a:solidFill>
                          <a:latin typeface="Cambria Math" panose="02040503050406030204" pitchFamily="18" charset="0"/>
                        </a:rPr>
                        <m:t>𝛥</m:t>
                      </m:r>
                      <m:r>
                        <a:rPr lang="en-GB" sz="2200" i="1" smtClean="0">
                          <a:solidFill>
                            <a:srgbClr val="00B050"/>
                          </a:solidFill>
                          <a:latin typeface="Cambria Math" panose="02040503050406030204" pitchFamily="18" charset="0"/>
                        </a:rPr>
                        <m:t>𝑇</m:t>
                      </m:r>
                      <m:r>
                        <a:rPr lang="en-GB" sz="2200" i="1">
                          <a:latin typeface="Cambria Math" panose="02040503050406030204" pitchFamily="18" charset="0"/>
                        </a:rPr>
                        <m:t>=</m:t>
                      </m:r>
                      <m:r>
                        <a:rPr lang="en-GB" sz="2200" i="1" smtClean="0">
                          <a:solidFill>
                            <a:srgbClr val="0070C0"/>
                          </a:solidFill>
                          <a:latin typeface="Cambria Math" panose="02040503050406030204" pitchFamily="18" charset="0"/>
                        </a:rPr>
                        <m:t>𝛿</m:t>
                      </m:r>
                      <m:sSub>
                        <m:sSubPr>
                          <m:ctrlPr>
                            <a:rPr lang="en-GB" sz="2200" i="1">
                              <a:solidFill>
                                <a:srgbClr val="0070C0"/>
                              </a:solidFill>
                              <a:latin typeface="Cambria Math" panose="02040503050406030204" pitchFamily="18" charset="0"/>
                            </a:rPr>
                          </m:ctrlPr>
                        </m:sSubPr>
                        <m:e>
                          <m:r>
                            <a:rPr lang="en-GB" sz="2200" i="1">
                              <a:solidFill>
                                <a:srgbClr val="0070C0"/>
                              </a:solidFill>
                              <a:latin typeface="Cambria Math" panose="02040503050406030204" pitchFamily="18" charset="0"/>
                            </a:rPr>
                            <m:t>𝑇</m:t>
                          </m:r>
                        </m:e>
                        <m:sub>
                          <m:r>
                            <a:rPr lang="en-GB" sz="2200" i="1">
                              <a:solidFill>
                                <a:srgbClr val="0070C0"/>
                              </a:solidFill>
                              <a:latin typeface="Cambria Math" panose="02040503050406030204" pitchFamily="18" charset="0"/>
                            </a:rPr>
                            <m:t>𝑐𝑜𝑙𝑑</m:t>
                          </m:r>
                        </m:sub>
                      </m:sSub>
                      <m:r>
                        <a:rPr lang="en-GB" sz="2200" i="1">
                          <a:latin typeface="Cambria Math" panose="02040503050406030204" pitchFamily="18" charset="0"/>
                        </a:rPr>
                        <m:t>−</m:t>
                      </m:r>
                      <m:r>
                        <a:rPr lang="en-GB" sz="2200" i="1" smtClean="0">
                          <a:solidFill>
                            <a:srgbClr val="FF0000"/>
                          </a:solidFill>
                          <a:latin typeface="Cambria Math" panose="02040503050406030204" pitchFamily="18" charset="0"/>
                        </a:rPr>
                        <m:t>𝛿</m:t>
                      </m:r>
                      <m:sSub>
                        <m:sSubPr>
                          <m:ctrlPr>
                            <a:rPr lang="en-GB" sz="2200" i="1">
                              <a:solidFill>
                                <a:srgbClr val="FF0000"/>
                              </a:solidFill>
                              <a:latin typeface="Cambria Math" panose="02040503050406030204" pitchFamily="18" charset="0"/>
                            </a:rPr>
                          </m:ctrlPr>
                        </m:sSubPr>
                        <m:e>
                          <m:r>
                            <a:rPr lang="en-GB" sz="2200" i="1">
                              <a:solidFill>
                                <a:srgbClr val="FF0000"/>
                              </a:solidFill>
                              <a:latin typeface="Cambria Math" panose="02040503050406030204" pitchFamily="18" charset="0"/>
                            </a:rPr>
                            <m:t>𝑇</m:t>
                          </m:r>
                        </m:e>
                        <m:sub>
                          <m:r>
                            <a:rPr lang="en-GB" sz="2200" i="1">
                              <a:solidFill>
                                <a:srgbClr val="FF0000"/>
                              </a:solidFill>
                              <a:latin typeface="Cambria Math" panose="02040503050406030204" pitchFamily="18" charset="0"/>
                            </a:rPr>
                            <m:t>h𝑜𝑡</m:t>
                          </m:r>
                        </m:sub>
                      </m:sSub>
                    </m:oMath>
                  </m:oMathPara>
                </a14:m>
                <a:endParaRPr lang="en-GB" sz="2200" dirty="0"/>
              </a:p>
            </p:txBody>
          </p:sp>
        </mc:Choice>
        <mc:Fallback xmlns="">
          <p:sp>
            <p:nvSpPr>
              <p:cNvPr id="6" name="Text Placeholder 5">
                <a:extLst>
                  <a:ext uri="{FF2B5EF4-FFF2-40B4-BE49-F238E27FC236}">
                    <a16:creationId xmlns:a16="http://schemas.microsoft.com/office/drawing/2014/main" id="{00A6F26B-8DC6-4E24-9ABD-9D397EFFBF97}"/>
                  </a:ext>
                </a:extLst>
              </p:cNvPr>
              <p:cNvSpPr>
                <a:spLocks noGrp="1" noRot="1" noChangeAspect="1" noMove="1" noResize="1" noEditPoints="1" noAdjustHandles="1" noChangeArrowheads="1" noChangeShapeType="1" noTextEdit="1"/>
              </p:cNvSpPr>
              <p:nvPr>
                <p:ph idx="1"/>
              </p:nvPr>
            </p:nvSpPr>
            <p:spPr>
              <a:xfrm>
                <a:off x="3818134" y="4750894"/>
                <a:ext cx="5460406" cy="1472535"/>
              </a:xfrm>
              <a:blipFill>
                <a:blip r:embed="rId5"/>
                <a:stretch>
                  <a:fillRect b="-826"/>
                </a:stretch>
              </a:blipFill>
            </p:spPr>
            <p:txBody>
              <a:bodyPr/>
              <a:lstStyle/>
              <a:p>
                <a:r>
                  <a:rPr lang="en-GB">
                    <a:noFill/>
                  </a:rPr>
                  <a:t> </a:t>
                </a:r>
              </a:p>
            </p:txBody>
          </p:sp>
        </mc:Fallback>
      </mc:AlternateContent>
      <p:pic>
        <p:nvPicPr>
          <p:cNvPr id="2" name="StaticGMM">
            <a:hlinkClick r:id="" action="ppaction://media"/>
            <a:extLst>
              <a:ext uri="{FF2B5EF4-FFF2-40B4-BE49-F238E27FC236}">
                <a16:creationId xmlns:a16="http://schemas.microsoft.com/office/drawing/2014/main" id="{01247009-8381-4B9D-BE91-650864E6D3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7175" r="7550"/>
          <a:stretch/>
        </p:blipFill>
        <p:spPr>
          <a:xfrm>
            <a:off x="2338453" y="1178812"/>
            <a:ext cx="7647974" cy="5044617"/>
          </a:xfrm>
          <a:prstGeom prst="rect">
            <a:avLst/>
          </a:prstGeom>
        </p:spPr>
      </p:pic>
      <p:sp>
        <p:nvSpPr>
          <p:cNvPr id="5" name="Title 4">
            <a:extLst>
              <a:ext uri="{FF2B5EF4-FFF2-40B4-BE49-F238E27FC236}">
                <a16:creationId xmlns:a16="http://schemas.microsoft.com/office/drawing/2014/main" id="{77C92D55-09A5-4812-9EB9-C02891DD1917}"/>
              </a:ext>
            </a:extLst>
          </p:cNvPr>
          <p:cNvSpPr>
            <a:spLocks noGrp="1"/>
          </p:cNvSpPr>
          <p:nvPr>
            <p:ph type="title"/>
          </p:nvPr>
        </p:nvSpPr>
        <p:spPr>
          <a:xfrm>
            <a:off x="695507" y="333452"/>
            <a:ext cx="10399590" cy="985514"/>
          </a:xfrm>
        </p:spPr>
        <p:txBody>
          <a:bodyPr lIns="108000"/>
          <a:lstStyle/>
          <a:p>
            <a:r>
              <a:rPr lang="en-GB" dirty="0"/>
              <a:t>We analysed the movement of the peaks in bimodal distributions.</a:t>
            </a:r>
          </a:p>
        </p:txBody>
      </p:sp>
      <p:grpSp>
        <p:nvGrpSpPr>
          <p:cNvPr id="8" name="Group 7">
            <a:extLst>
              <a:ext uri="{FF2B5EF4-FFF2-40B4-BE49-F238E27FC236}">
                <a16:creationId xmlns:a16="http://schemas.microsoft.com/office/drawing/2014/main" id="{A3BCAF91-3E01-45F3-83BD-144255CD33B7}"/>
              </a:ext>
            </a:extLst>
          </p:cNvPr>
          <p:cNvGrpSpPr/>
          <p:nvPr/>
        </p:nvGrpSpPr>
        <p:grpSpPr>
          <a:xfrm>
            <a:off x="8395583" y="1780616"/>
            <a:ext cx="1590844" cy="655082"/>
            <a:chOff x="8771181" y="3521353"/>
            <a:chExt cx="1590844" cy="655082"/>
          </a:xfrm>
        </p:grpSpPr>
        <p:cxnSp>
          <p:nvCxnSpPr>
            <p:cNvPr id="3" name="Straight Connector 2">
              <a:extLst>
                <a:ext uri="{FF2B5EF4-FFF2-40B4-BE49-F238E27FC236}">
                  <a16:creationId xmlns:a16="http://schemas.microsoft.com/office/drawing/2014/main" id="{74BF41E9-431B-4650-A11F-1A5B69AA28F5}"/>
                </a:ext>
              </a:extLst>
            </p:cNvPr>
            <p:cNvCxnSpPr/>
            <p:nvPr/>
          </p:nvCxnSpPr>
          <p:spPr>
            <a:xfrm>
              <a:off x="8771181" y="3991769"/>
              <a:ext cx="457200" cy="0"/>
            </a:xfrm>
            <a:prstGeom prst="line">
              <a:avLst/>
            </a:prstGeom>
            <a:ln w="38100">
              <a:solidFill>
                <a:srgbClr val="E7BE0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B2D148-46AC-4708-BC0D-D25CAD8C29C2}"/>
                </a:ext>
              </a:extLst>
            </p:cNvPr>
            <p:cNvCxnSpPr/>
            <p:nvPr/>
          </p:nvCxnSpPr>
          <p:spPr>
            <a:xfrm>
              <a:off x="8771181" y="3706019"/>
              <a:ext cx="457200" cy="0"/>
            </a:xfrm>
            <a:prstGeom prst="line">
              <a:avLst/>
            </a:prstGeom>
            <a:ln w="38100">
              <a:solidFill>
                <a:srgbClr val="88888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540E1EB-5CAF-4ED4-BB3B-C53F0D89F257}"/>
                </a:ext>
              </a:extLst>
            </p:cNvPr>
            <p:cNvSpPr txBox="1"/>
            <p:nvPr/>
          </p:nvSpPr>
          <p:spPr>
            <a:xfrm>
              <a:off x="9228381" y="3521353"/>
              <a:ext cx="1133644" cy="369332"/>
            </a:xfrm>
            <a:prstGeom prst="rect">
              <a:avLst/>
            </a:prstGeom>
            <a:noFill/>
          </p:spPr>
          <p:txBody>
            <a:bodyPr wrap="none" rtlCol="0">
              <a:spAutoFit/>
            </a:bodyPr>
            <a:lstStyle/>
            <a:p>
              <a:r>
                <a:rPr lang="tr-TR" dirty="0">
                  <a:solidFill>
                    <a:srgbClr val="888888"/>
                  </a:solidFill>
                </a:rPr>
                <a:t>Historical</a:t>
              </a:r>
              <a:endParaRPr lang="en-GB" dirty="0">
                <a:solidFill>
                  <a:srgbClr val="888888"/>
                </a:solidFill>
              </a:endParaRPr>
            </a:p>
          </p:txBody>
        </p:sp>
        <p:sp>
          <p:nvSpPr>
            <p:cNvPr id="9" name="TextBox 8">
              <a:extLst>
                <a:ext uri="{FF2B5EF4-FFF2-40B4-BE49-F238E27FC236}">
                  <a16:creationId xmlns:a16="http://schemas.microsoft.com/office/drawing/2014/main" id="{78C76EAB-31B2-4AD6-8DAC-FAA9BB432A16}"/>
                </a:ext>
              </a:extLst>
            </p:cNvPr>
            <p:cNvSpPr txBox="1"/>
            <p:nvPr/>
          </p:nvSpPr>
          <p:spPr>
            <a:xfrm>
              <a:off x="9228381" y="3807103"/>
              <a:ext cx="851515" cy="369332"/>
            </a:xfrm>
            <a:prstGeom prst="rect">
              <a:avLst/>
            </a:prstGeom>
            <a:noFill/>
          </p:spPr>
          <p:txBody>
            <a:bodyPr wrap="none" rtlCol="0">
              <a:spAutoFit/>
            </a:bodyPr>
            <a:lstStyle/>
            <a:p>
              <a:r>
                <a:rPr lang="tr-TR" dirty="0">
                  <a:solidFill>
                    <a:srgbClr val="E7BE0F"/>
                  </a:solidFill>
                </a:rPr>
                <a:t>Future</a:t>
              </a:r>
              <a:endParaRPr lang="en-GB" dirty="0">
                <a:solidFill>
                  <a:srgbClr val="E7BE0F"/>
                </a:solidFill>
              </a:endParaRPr>
            </a:p>
          </p:txBody>
        </p:sp>
      </p:grpSp>
    </p:spTree>
    <p:extLst>
      <p:ext uri="{BB962C8B-B14F-4D97-AF65-F5344CB8AC3E}">
        <p14:creationId xmlns:p14="http://schemas.microsoft.com/office/powerpoint/2010/main" val="8491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 presetClass="mediacall" presetSubtype="0" fill="hold" nodeType="withEffect">
                                  <p:stCondLst>
                                    <p:cond delay="0"/>
                                  </p:stCondLst>
                                  <p:childTnLst>
                                    <p:cmd type="call" cmd="playFrom(0.0)">
                                      <p:cBhvr>
                                        <p:cTn id="9" dur="18000" fill="hold"/>
                                        <p:tgtEl>
                                          <p:spTgt spid="2"/>
                                        </p:tgtEl>
                                      </p:cBhvr>
                                    </p:cmd>
                                  </p:childTnLst>
                                </p:cTn>
                              </p:par>
                              <p:par>
                                <p:cTn id="10" presetID="22" presetClass="entr" presetSubtype="8" fill="hold"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uiExpand="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C92D55-09A5-4812-9EB9-C02891DD1917}"/>
              </a:ext>
            </a:extLst>
          </p:cNvPr>
          <p:cNvSpPr>
            <a:spLocks noGrp="1"/>
          </p:cNvSpPr>
          <p:nvPr>
            <p:ph type="title"/>
          </p:nvPr>
        </p:nvSpPr>
        <p:spPr>
          <a:xfrm>
            <a:off x="695507" y="333452"/>
            <a:ext cx="10399590" cy="985514"/>
          </a:xfrm>
        </p:spPr>
        <p:txBody>
          <a:bodyPr lIns="108000"/>
          <a:lstStyle/>
          <a:p>
            <a:r>
              <a:rPr lang="en-GB" dirty="0"/>
              <a:t>We analysed the movement of the peaks in bimodal distributions.</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00A6F26B-8DC6-4E24-9ABD-9D397EFFBF97}"/>
                  </a:ext>
                </a:extLst>
              </p:cNvPr>
              <p:cNvSpPr>
                <a:spLocks noGrp="1"/>
              </p:cNvSpPr>
              <p:nvPr>
                <p:ph idx="1"/>
              </p:nvPr>
            </p:nvSpPr>
            <p:spPr>
              <a:xfrm>
                <a:off x="3742982" y="1075083"/>
                <a:ext cx="5460406" cy="1472535"/>
              </a:xfrm>
            </p:spPr>
            <p:txBody>
              <a:bodyPr>
                <a:noAutofit/>
              </a:bodyPr>
              <a:lstStyle/>
              <a:p>
                <a:pPr marL="0" indent="0">
                  <a:lnSpc>
                    <a:spcPct val="110000"/>
                  </a:lnSpc>
                  <a:buNone/>
                </a:pPr>
                <a14:m>
                  <m:oMathPara xmlns:m="http://schemas.openxmlformats.org/officeDocument/2006/math">
                    <m:oMathParaPr>
                      <m:jc m:val="centerGroup"/>
                    </m:oMathParaPr>
                    <m:oMath xmlns:m="http://schemas.openxmlformats.org/officeDocument/2006/math">
                      <m:r>
                        <a:rPr lang="en-GB" sz="2200" i="1" smtClean="0">
                          <a:solidFill>
                            <a:srgbClr val="0070C0"/>
                          </a:solidFill>
                          <a:latin typeface="Cambria Math" panose="02040503050406030204" pitchFamily="18" charset="0"/>
                        </a:rPr>
                        <m:t>𝛿</m:t>
                      </m:r>
                      <m:sSub>
                        <m:sSubPr>
                          <m:ctrlPr>
                            <a:rPr lang="en-GB" sz="2200" i="1">
                              <a:solidFill>
                                <a:srgbClr val="0070C0"/>
                              </a:solidFill>
                              <a:latin typeface="Cambria Math" panose="02040503050406030204" pitchFamily="18" charset="0"/>
                            </a:rPr>
                          </m:ctrlPr>
                        </m:sSubPr>
                        <m:e>
                          <m:r>
                            <a:rPr lang="en-GB" sz="2200" i="1">
                              <a:solidFill>
                                <a:srgbClr val="0070C0"/>
                              </a:solidFill>
                              <a:latin typeface="Cambria Math" panose="02040503050406030204" pitchFamily="18" charset="0"/>
                            </a:rPr>
                            <m:t>𝑇</m:t>
                          </m:r>
                        </m:e>
                        <m:sub>
                          <m:r>
                            <a:rPr lang="en-GB" sz="2200" i="1">
                              <a:solidFill>
                                <a:srgbClr val="0070C0"/>
                              </a:solidFill>
                              <a:latin typeface="Cambria Math" panose="02040503050406030204" pitchFamily="18" charset="0"/>
                            </a:rPr>
                            <m:t>𝑐𝑜𝑙𝑑</m:t>
                          </m:r>
                        </m:sub>
                      </m:sSub>
                      <m:r>
                        <a:rPr lang="en-GB" sz="2200" i="1">
                          <a:solidFill>
                            <a:srgbClr val="0070C0"/>
                          </a:solidFill>
                          <a:latin typeface="Cambria Math" panose="02040503050406030204" pitchFamily="18" charset="0"/>
                        </a:rPr>
                        <m:t>=</m:t>
                      </m:r>
                      <m:sSubSup>
                        <m:sSubSupPr>
                          <m:ctrlPr>
                            <a:rPr lang="en-GB" sz="2200" i="1">
                              <a:solidFill>
                                <a:srgbClr val="0070C0"/>
                              </a:solidFill>
                              <a:latin typeface="Cambria Math" panose="02040503050406030204" pitchFamily="18" charset="0"/>
                            </a:rPr>
                          </m:ctrlPr>
                        </m:sSubSupPr>
                        <m:e>
                          <m:r>
                            <a:rPr lang="en-GB" sz="2200" i="1">
                              <a:solidFill>
                                <a:srgbClr val="0070C0"/>
                              </a:solidFill>
                              <a:latin typeface="Cambria Math" panose="02040503050406030204" pitchFamily="18" charset="0"/>
                            </a:rPr>
                            <m:t>𝜇</m:t>
                          </m:r>
                        </m:e>
                        <m:sub>
                          <m:r>
                            <a:rPr lang="en-GB" sz="2200" i="1">
                              <a:solidFill>
                                <a:srgbClr val="0070C0"/>
                              </a:solidFill>
                              <a:latin typeface="Cambria Math" panose="02040503050406030204" pitchFamily="18" charset="0"/>
                            </a:rPr>
                            <m:t>𝑐𝑜𝑙𝑑</m:t>
                          </m:r>
                        </m:sub>
                        <m:sup>
                          <m:r>
                            <a:rPr lang="en-GB" sz="2200" i="1">
                              <a:solidFill>
                                <a:srgbClr val="0070C0"/>
                              </a:solidFill>
                              <a:latin typeface="Cambria Math" panose="02040503050406030204" pitchFamily="18" charset="0"/>
                            </a:rPr>
                            <m:t>𝑓𝑢𝑡𝑢𝑟𝑒</m:t>
                          </m:r>
                        </m:sup>
                      </m:sSubSup>
                      <m:r>
                        <a:rPr lang="en-GB" sz="2200" i="1">
                          <a:solidFill>
                            <a:srgbClr val="0070C0"/>
                          </a:solidFill>
                          <a:latin typeface="Cambria Math" panose="02040503050406030204" pitchFamily="18" charset="0"/>
                        </a:rPr>
                        <m:t>−</m:t>
                      </m:r>
                      <m:sSubSup>
                        <m:sSubSupPr>
                          <m:ctrlPr>
                            <a:rPr lang="en-GB" sz="2200" i="1">
                              <a:solidFill>
                                <a:srgbClr val="0070C0"/>
                              </a:solidFill>
                              <a:latin typeface="Cambria Math" panose="02040503050406030204" pitchFamily="18" charset="0"/>
                            </a:rPr>
                          </m:ctrlPr>
                        </m:sSubSupPr>
                        <m:e>
                          <m:r>
                            <a:rPr lang="en-GB" sz="2200" i="1">
                              <a:solidFill>
                                <a:srgbClr val="0070C0"/>
                              </a:solidFill>
                              <a:latin typeface="Cambria Math" panose="02040503050406030204" pitchFamily="18" charset="0"/>
                            </a:rPr>
                            <m:t>𝜇</m:t>
                          </m:r>
                        </m:e>
                        <m:sub>
                          <m:r>
                            <a:rPr lang="en-GB" sz="2200" i="1">
                              <a:solidFill>
                                <a:srgbClr val="0070C0"/>
                              </a:solidFill>
                              <a:latin typeface="Cambria Math" panose="02040503050406030204" pitchFamily="18" charset="0"/>
                            </a:rPr>
                            <m:t>𝑐𝑜𝑙𝑑</m:t>
                          </m:r>
                        </m:sub>
                        <m:sup>
                          <m:r>
                            <a:rPr lang="en-GB" sz="2200" i="1">
                              <a:solidFill>
                                <a:srgbClr val="0070C0"/>
                              </a:solidFill>
                              <a:latin typeface="Cambria Math" panose="02040503050406030204" pitchFamily="18" charset="0"/>
                            </a:rPr>
                            <m:t>h𝑖𝑠𝑡𝑜𝑟𝑖𝑐𝑎𝑙</m:t>
                          </m:r>
                        </m:sup>
                      </m:sSubSup>
                    </m:oMath>
                  </m:oMathPara>
                </a14:m>
                <a:endParaRPr lang="en-GB" sz="2200" dirty="0"/>
              </a:p>
              <a:p>
                <a:pPr marL="0" indent="0" algn="ctr">
                  <a:lnSpc>
                    <a:spcPct val="110000"/>
                  </a:lnSpc>
                  <a:buNone/>
                </a:pPr>
                <a14:m>
                  <m:oMath xmlns:m="http://schemas.openxmlformats.org/officeDocument/2006/math">
                    <m:r>
                      <a:rPr lang="en-GB" sz="2200" i="1" smtClean="0">
                        <a:solidFill>
                          <a:srgbClr val="FF0000"/>
                        </a:solidFill>
                        <a:latin typeface="Cambria Math" panose="02040503050406030204" pitchFamily="18" charset="0"/>
                      </a:rPr>
                      <m:t>𝛿</m:t>
                    </m:r>
                    <m:sSub>
                      <m:sSubPr>
                        <m:ctrlPr>
                          <a:rPr lang="en-GB" sz="2200" i="1">
                            <a:solidFill>
                              <a:srgbClr val="FF0000"/>
                            </a:solidFill>
                            <a:latin typeface="Cambria Math" panose="02040503050406030204" pitchFamily="18" charset="0"/>
                          </a:rPr>
                        </m:ctrlPr>
                      </m:sSubPr>
                      <m:e>
                        <m:r>
                          <a:rPr lang="en-GB" sz="2200" i="1">
                            <a:solidFill>
                              <a:srgbClr val="FF0000"/>
                            </a:solidFill>
                            <a:latin typeface="Cambria Math" panose="02040503050406030204" pitchFamily="18" charset="0"/>
                          </a:rPr>
                          <m:t>𝑇</m:t>
                        </m:r>
                      </m:e>
                      <m:sub>
                        <m:r>
                          <a:rPr lang="en-GB" sz="2200" i="1">
                            <a:solidFill>
                              <a:srgbClr val="FF0000"/>
                            </a:solidFill>
                            <a:latin typeface="Cambria Math" panose="02040503050406030204" pitchFamily="18" charset="0"/>
                          </a:rPr>
                          <m:t>h𝑜𝑡</m:t>
                        </m:r>
                      </m:sub>
                    </m:sSub>
                    <m:r>
                      <a:rPr lang="en-GB" sz="2200" i="1">
                        <a:solidFill>
                          <a:srgbClr val="FF0000"/>
                        </a:solidFill>
                        <a:latin typeface="Cambria Math" panose="02040503050406030204" pitchFamily="18" charset="0"/>
                      </a:rPr>
                      <m:t> =</m:t>
                    </m:r>
                  </m:oMath>
                </a14:m>
                <a:r>
                  <a:rPr lang="en-GB" sz="2200" dirty="0">
                    <a:solidFill>
                      <a:srgbClr val="FF0000"/>
                    </a:solidFill>
                  </a:rPr>
                  <a:t> </a:t>
                </a:r>
                <a14:m>
                  <m:oMath xmlns:m="http://schemas.openxmlformats.org/officeDocument/2006/math">
                    <m:sSubSup>
                      <m:sSubSupPr>
                        <m:ctrlPr>
                          <a:rPr lang="en-GB" sz="2200" i="1">
                            <a:solidFill>
                              <a:srgbClr val="FF0000"/>
                            </a:solidFill>
                            <a:latin typeface="Cambria Math" panose="02040503050406030204" pitchFamily="18" charset="0"/>
                          </a:rPr>
                        </m:ctrlPr>
                      </m:sSubSupPr>
                      <m:e>
                        <m:r>
                          <a:rPr lang="en-GB" sz="2200" i="1">
                            <a:solidFill>
                              <a:srgbClr val="FF0000"/>
                            </a:solidFill>
                            <a:latin typeface="Cambria Math" panose="02040503050406030204" pitchFamily="18" charset="0"/>
                          </a:rPr>
                          <m:t>𝜇</m:t>
                        </m:r>
                      </m:e>
                      <m:sub>
                        <m:r>
                          <a:rPr lang="en-GB" sz="2200" i="1">
                            <a:solidFill>
                              <a:srgbClr val="FF0000"/>
                            </a:solidFill>
                            <a:latin typeface="Cambria Math" panose="02040503050406030204" pitchFamily="18" charset="0"/>
                          </a:rPr>
                          <m:t>h𝑜𝑡</m:t>
                        </m:r>
                      </m:sub>
                      <m:sup>
                        <m:r>
                          <a:rPr lang="en-GB" sz="2200" i="1">
                            <a:solidFill>
                              <a:srgbClr val="FF0000"/>
                            </a:solidFill>
                            <a:latin typeface="Cambria Math" panose="02040503050406030204" pitchFamily="18" charset="0"/>
                          </a:rPr>
                          <m:t>𝑓𝑢𝑡𝑢𝑟𝑒</m:t>
                        </m:r>
                      </m:sup>
                    </m:sSubSup>
                    <m:r>
                      <a:rPr lang="en-GB" sz="2200" i="1">
                        <a:solidFill>
                          <a:srgbClr val="FF0000"/>
                        </a:solidFill>
                        <a:latin typeface="Cambria Math" panose="02040503050406030204" pitchFamily="18" charset="0"/>
                      </a:rPr>
                      <m:t>−</m:t>
                    </m:r>
                    <m:sSubSup>
                      <m:sSubSupPr>
                        <m:ctrlPr>
                          <a:rPr lang="en-GB" sz="2200" i="1">
                            <a:solidFill>
                              <a:srgbClr val="FF0000"/>
                            </a:solidFill>
                            <a:latin typeface="Cambria Math" panose="02040503050406030204" pitchFamily="18" charset="0"/>
                          </a:rPr>
                        </m:ctrlPr>
                      </m:sSubSupPr>
                      <m:e>
                        <m:r>
                          <a:rPr lang="en-GB" sz="2200" i="1">
                            <a:solidFill>
                              <a:srgbClr val="FF0000"/>
                            </a:solidFill>
                            <a:latin typeface="Cambria Math" panose="02040503050406030204" pitchFamily="18" charset="0"/>
                          </a:rPr>
                          <m:t>𝜇</m:t>
                        </m:r>
                      </m:e>
                      <m:sub>
                        <m:r>
                          <a:rPr lang="en-GB" sz="2200" i="1">
                            <a:solidFill>
                              <a:srgbClr val="FF0000"/>
                            </a:solidFill>
                            <a:latin typeface="Cambria Math" panose="02040503050406030204" pitchFamily="18" charset="0"/>
                          </a:rPr>
                          <m:t>h𝑜𝑡</m:t>
                        </m:r>
                      </m:sub>
                      <m:sup>
                        <m:r>
                          <a:rPr lang="en-GB" sz="2200" i="1">
                            <a:solidFill>
                              <a:srgbClr val="FF0000"/>
                            </a:solidFill>
                            <a:latin typeface="Cambria Math" panose="02040503050406030204" pitchFamily="18" charset="0"/>
                          </a:rPr>
                          <m:t>h𝑖𝑠𝑡𝑜𝑟𝑖𝑐𝑎𝑙</m:t>
                        </m:r>
                      </m:sup>
                    </m:sSubSup>
                  </m:oMath>
                </a14:m>
                <a:endParaRPr lang="en-GB" sz="2200" dirty="0"/>
              </a:p>
              <a:p>
                <a:pPr marL="0" indent="0">
                  <a:lnSpc>
                    <a:spcPct val="110000"/>
                  </a:lnSpc>
                  <a:buNone/>
                </a:pPr>
                <a14:m>
                  <m:oMathPara xmlns:m="http://schemas.openxmlformats.org/officeDocument/2006/math">
                    <m:oMathParaPr>
                      <m:jc m:val="centerGroup"/>
                    </m:oMathParaPr>
                    <m:oMath xmlns:m="http://schemas.openxmlformats.org/officeDocument/2006/math">
                      <m:r>
                        <a:rPr lang="en-GB" sz="2200" i="1" smtClean="0">
                          <a:solidFill>
                            <a:srgbClr val="00B050"/>
                          </a:solidFill>
                          <a:latin typeface="Cambria Math" panose="02040503050406030204" pitchFamily="18" charset="0"/>
                        </a:rPr>
                        <m:t>𝛥</m:t>
                      </m:r>
                      <m:r>
                        <a:rPr lang="en-GB" sz="2200" i="1" smtClean="0">
                          <a:solidFill>
                            <a:srgbClr val="00B050"/>
                          </a:solidFill>
                          <a:latin typeface="Cambria Math" panose="02040503050406030204" pitchFamily="18" charset="0"/>
                        </a:rPr>
                        <m:t>𝑇</m:t>
                      </m:r>
                      <m:r>
                        <a:rPr lang="en-GB" sz="2200" i="1">
                          <a:latin typeface="Cambria Math" panose="02040503050406030204" pitchFamily="18" charset="0"/>
                        </a:rPr>
                        <m:t>=</m:t>
                      </m:r>
                      <m:r>
                        <a:rPr lang="en-GB" sz="2200" i="1" smtClean="0">
                          <a:solidFill>
                            <a:srgbClr val="0070C0"/>
                          </a:solidFill>
                          <a:latin typeface="Cambria Math" panose="02040503050406030204" pitchFamily="18" charset="0"/>
                        </a:rPr>
                        <m:t>𝛿</m:t>
                      </m:r>
                      <m:sSub>
                        <m:sSubPr>
                          <m:ctrlPr>
                            <a:rPr lang="en-GB" sz="2200" i="1">
                              <a:solidFill>
                                <a:srgbClr val="0070C0"/>
                              </a:solidFill>
                              <a:latin typeface="Cambria Math" panose="02040503050406030204" pitchFamily="18" charset="0"/>
                            </a:rPr>
                          </m:ctrlPr>
                        </m:sSubPr>
                        <m:e>
                          <m:r>
                            <a:rPr lang="en-GB" sz="2200" i="1">
                              <a:solidFill>
                                <a:srgbClr val="0070C0"/>
                              </a:solidFill>
                              <a:latin typeface="Cambria Math" panose="02040503050406030204" pitchFamily="18" charset="0"/>
                            </a:rPr>
                            <m:t>𝑇</m:t>
                          </m:r>
                        </m:e>
                        <m:sub>
                          <m:r>
                            <a:rPr lang="en-GB" sz="2200" i="1">
                              <a:solidFill>
                                <a:srgbClr val="0070C0"/>
                              </a:solidFill>
                              <a:latin typeface="Cambria Math" panose="02040503050406030204" pitchFamily="18" charset="0"/>
                            </a:rPr>
                            <m:t>𝑐𝑜𝑙𝑑</m:t>
                          </m:r>
                        </m:sub>
                      </m:sSub>
                      <m:r>
                        <a:rPr lang="en-GB" sz="2200" i="1">
                          <a:latin typeface="Cambria Math" panose="02040503050406030204" pitchFamily="18" charset="0"/>
                        </a:rPr>
                        <m:t>−</m:t>
                      </m:r>
                      <m:r>
                        <a:rPr lang="en-GB" sz="2200" i="1" smtClean="0">
                          <a:solidFill>
                            <a:srgbClr val="FF0000"/>
                          </a:solidFill>
                          <a:latin typeface="Cambria Math" panose="02040503050406030204" pitchFamily="18" charset="0"/>
                        </a:rPr>
                        <m:t>𝛿</m:t>
                      </m:r>
                      <m:sSub>
                        <m:sSubPr>
                          <m:ctrlPr>
                            <a:rPr lang="en-GB" sz="2200" i="1">
                              <a:solidFill>
                                <a:srgbClr val="FF0000"/>
                              </a:solidFill>
                              <a:latin typeface="Cambria Math" panose="02040503050406030204" pitchFamily="18" charset="0"/>
                            </a:rPr>
                          </m:ctrlPr>
                        </m:sSubPr>
                        <m:e>
                          <m:r>
                            <a:rPr lang="en-GB" sz="2200" i="1">
                              <a:solidFill>
                                <a:srgbClr val="FF0000"/>
                              </a:solidFill>
                              <a:latin typeface="Cambria Math" panose="02040503050406030204" pitchFamily="18" charset="0"/>
                            </a:rPr>
                            <m:t>𝑇</m:t>
                          </m:r>
                        </m:e>
                        <m:sub>
                          <m:r>
                            <a:rPr lang="en-GB" sz="2200" i="1">
                              <a:solidFill>
                                <a:srgbClr val="FF0000"/>
                              </a:solidFill>
                              <a:latin typeface="Cambria Math" panose="02040503050406030204" pitchFamily="18" charset="0"/>
                            </a:rPr>
                            <m:t>h𝑜𝑡</m:t>
                          </m:r>
                        </m:sub>
                      </m:sSub>
                    </m:oMath>
                  </m:oMathPara>
                </a14:m>
                <a:endParaRPr lang="en-GB" sz="2200" dirty="0"/>
              </a:p>
            </p:txBody>
          </p:sp>
        </mc:Choice>
        <mc:Fallback xmlns="">
          <p:sp>
            <p:nvSpPr>
              <p:cNvPr id="6" name="Text Placeholder 5">
                <a:extLst>
                  <a:ext uri="{FF2B5EF4-FFF2-40B4-BE49-F238E27FC236}">
                    <a16:creationId xmlns:a16="http://schemas.microsoft.com/office/drawing/2014/main" id="{00A6F26B-8DC6-4E24-9ABD-9D397EFFBF97}"/>
                  </a:ext>
                </a:extLst>
              </p:cNvPr>
              <p:cNvSpPr>
                <a:spLocks noGrp="1" noRot="1" noChangeAspect="1" noMove="1" noResize="1" noEditPoints="1" noAdjustHandles="1" noChangeArrowheads="1" noChangeShapeType="1" noTextEdit="1"/>
              </p:cNvSpPr>
              <p:nvPr>
                <p:ph idx="1"/>
              </p:nvPr>
            </p:nvSpPr>
            <p:spPr>
              <a:xfrm>
                <a:off x="3742982" y="1075083"/>
                <a:ext cx="5460406" cy="1472535"/>
              </a:xfrm>
              <a:blipFill>
                <a:blip r:embed="rId5"/>
                <a:stretch>
                  <a:fillRect b="-826"/>
                </a:stretch>
              </a:blipFill>
            </p:spPr>
            <p:txBody>
              <a:bodyPr/>
              <a:lstStyle/>
              <a:p>
                <a:r>
                  <a:rPr lang="en-GB">
                    <a:noFill/>
                  </a:rPr>
                  <a:t> </a:t>
                </a:r>
              </a:p>
            </p:txBody>
          </p:sp>
        </mc:Fallback>
      </mc:AlternateContent>
      <p:grpSp>
        <p:nvGrpSpPr>
          <p:cNvPr id="88" name="Group 87">
            <a:extLst>
              <a:ext uri="{FF2B5EF4-FFF2-40B4-BE49-F238E27FC236}">
                <a16:creationId xmlns:a16="http://schemas.microsoft.com/office/drawing/2014/main" id="{26227B16-20FE-4049-BA75-0476498543FC}"/>
              </a:ext>
            </a:extLst>
          </p:cNvPr>
          <p:cNvGrpSpPr/>
          <p:nvPr/>
        </p:nvGrpSpPr>
        <p:grpSpPr>
          <a:xfrm>
            <a:off x="1623495" y="3164731"/>
            <a:ext cx="10065408" cy="691662"/>
            <a:chOff x="1623495" y="3164731"/>
            <a:chExt cx="10065408" cy="691662"/>
          </a:xfrm>
        </p:grpSpPr>
        <p:sp>
          <p:nvSpPr>
            <p:cNvPr id="17" name="TextBox 16">
              <a:extLst>
                <a:ext uri="{FF2B5EF4-FFF2-40B4-BE49-F238E27FC236}">
                  <a16:creationId xmlns:a16="http://schemas.microsoft.com/office/drawing/2014/main" id="{DD01E0BA-A809-46CC-9EAA-B88FDA68C5C0}"/>
                </a:ext>
              </a:extLst>
            </p:cNvPr>
            <p:cNvSpPr txBox="1"/>
            <p:nvPr/>
          </p:nvSpPr>
          <p:spPr>
            <a:xfrm>
              <a:off x="8612908" y="3164731"/>
              <a:ext cx="3075995" cy="677108"/>
            </a:xfrm>
            <a:prstGeom prst="rect">
              <a:avLst/>
            </a:prstGeom>
            <a:noFill/>
          </p:spPr>
          <p:txBody>
            <a:bodyPr wrap="square" lIns="0" tIns="0" rIns="0" bIns="0" anchor="ctr">
              <a:spAutoFit/>
            </a:bodyPr>
            <a:lstStyle/>
            <a:p>
              <a:pPr algn="ctr"/>
              <a:r>
                <a:rPr lang="en-GB" sz="2200" dirty="0">
                  <a:solidFill>
                    <a:srgbClr val="FF0000"/>
                  </a:solidFill>
                  <a:cs typeface="Times New Roman" panose="02020603050405020304" pitchFamily="18" charset="0"/>
                </a:rPr>
                <a:t>More </a:t>
              </a:r>
              <a:r>
                <a:rPr lang="en-GB" sz="2200" b="1" dirty="0">
                  <a:solidFill>
                    <a:srgbClr val="FF0000"/>
                  </a:solidFill>
                  <a:cs typeface="Times New Roman" panose="02020603050405020304" pitchFamily="18" charset="0"/>
                </a:rPr>
                <a:t>hot extremes </a:t>
              </a:r>
              <a:r>
                <a:rPr lang="en-GB" sz="2200" dirty="0">
                  <a:solidFill>
                    <a:srgbClr val="FF0000"/>
                  </a:solidFill>
                  <a:cs typeface="Times New Roman" panose="02020603050405020304" pitchFamily="18" charset="0"/>
                </a:rPr>
                <a:t>and overall </a:t>
              </a:r>
              <a:r>
                <a:rPr lang="en-GB" sz="2200" b="1" dirty="0">
                  <a:solidFill>
                    <a:srgbClr val="FF0000"/>
                  </a:solidFill>
                  <a:cs typeface="Times New Roman" panose="02020603050405020304" pitchFamily="18" charset="0"/>
                </a:rPr>
                <a:t>warmer</a:t>
              </a:r>
              <a:r>
                <a:rPr lang="en-GB" sz="2200" dirty="0">
                  <a:solidFill>
                    <a:srgbClr val="FF0000"/>
                  </a:solidFill>
                  <a:cs typeface="Times New Roman" panose="02020603050405020304" pitchFamily="18" charset="0"/>
                </a:rPr>
                <a:t> climates.</a:t>
              </a:r>
            </a:p>
          </p:txBody>
        </p:sp>
        <p:sp>
          <p:nvSpPr>
            <p:cNvPr id="19" name="TextBox 18">
              <a:extLst>
                <a:ext uri="{FF2B5EF4-FFF2-40B4-BE49-F238E27FC236}">
                  <a16:creationId xmlns:a16="http://schemas.microsoft.com/office/drawing/2014/main" id="{E6C99FAF-0309-4264-8EA3-116EECABA8C7}"/>
                </a:ext>
              </a:extLst>
            </p:cNvPr>
            <p:cNvSpPr txBox="1"/>
            <p:nvPr/>
          </p:nvSpPr>
          <p:spPr>
            <a:xfrm>
              <a:off x="5017190" y="3164731"/>
              <a:ext cx="3075994" cy="677108"/>
            </a:xfrm>
            <a:prstGeom prst="rect">
              <a:avLst/>
            </a:prstGeom>
            <a:noFill/>
          </p:spPr>
          <p:txBody>
            <a:bodyPr wrap="square" lIns="0" tIns="0" rIns="0" bIns="0" anchor="ctr">
              <a:spAutoFit/>
            </a:bodyPr>
            <a:lstStyle/>
            <a:p>
              <a:pPr algn="ctr"/>
              <a:r>
                <a:rPr lang="en-GB" sz="2200" dirty="0">
                  <a:solidFill>
                    <a:srgbClr val="0070C0"/>
                  </a:solidFill>
                  <a:cs typeface="Times New Roman" panose="02020603050405020304" pitchFamily="18" charset="0"/>
                </a:rPr>
                <a:t>Less </a:t>
              </a:r>
              <a:r>
                <a:rPr lang="en-GB" sz="2200" b="1" dirty="0">
                  <a:solidFill>
                    <a:srgbClr val="0070C0"/>
                  </a:solidFill>
                  <a:cs typeface="Times New Roman" panose="02020603050405020304" pitchFamily="18" charset="0"/>
                </a:rPr>
                <a:t>cold extremes </a:t>
              </a:r>
              <a:r>
                <a:rPr lang="en-GB" sz="2200" dirty="0">
                  <a:solidFill>
                    <a:srgbClr val="0070C0"/>
                  </a:solidFill>
                  <a:cs typeface="Times New Roman" panose="02020603050405020304" pitchFamily="18" charset="0"/>
                </a:rPr>
                <a:t>and </a:t>
              </a:r>
              <a:r>
                <a:rPr lang="en-GB" sz="2200" b="1" dirty="0">
                  <a:solidFill>
                    <a:srgbClr val="0070C0"/>
                  </a:solidFill>
                  <a:cs typeface="Times New Roman" panose="02020603050405020304" pitchFamily="18" charset="0"/>
                </a:rPr>
                <a:t>warmer</a:t>
              </a:r>
              <a:r>
                <a:rPr lang="en-GB" sz="2200" dirty="0">
                  <a:solidFill>
                    <a:srgbClr val="0070C0"/>
                  </a:solidFill>
                  <a:cs typeface="Times New Roman" panose="02020603050405020304" pitchFamily="18" charset="0"/>
                </a:rPr>
                <a:t> climates.</a:t>
              </a:r>
            </a:p>
          </p:txBody>
        </p:sp>
        <p:sp>
          <p:nvSpPr>
            <p:cNvPr id="4" name="Rectangle 3">
              <a:extLst>
                <a:ext uri="{FF2B5EF4-FFF2-40B4-BE49-F238E27FC236}">
                  <a16:creationId xmlns:a16="http://schemas.microsoft.com/office/drawing/2014/main" id="{225F87DB-F351-4955-8FFD-C30DFBCD48B8}"/>
                </a:ext>
              </a:extLst>
            </p:cNvPr>
            <p:cNvSpPr/>
            <p:nvPr/>
          </p:nvSpPr>
          <p:spPr>
            <a:xfrm>
              <a:off x="1623495" y="3179285"/>
              <a:ext cx="2335989" cy="677108"/>
            </a:xfrm>
            <a:prstGeom prst="rect">
              <a:avLst/>
            </a:prstGeom>
          </p:spPr>
          <p:txBody>
            <a:bodyPr wrap="square" lIns="0" tIns="0" rIns="0" bIns="0">
              <a:spAutoFit/>
            </a:bodyPr>
            <a:lstStyle/>
            <a:p>
              <a:pPr lvl="0" algn="ctr"/>
              <a:r>
                <a:rPr lang="en-GB" sz="2200" b="1" dirty="0">
                  <a:solidFill>
                    <a:srgbClr val="000000">
                      <a:lumMod val="50000"/>
                      <a:lumOff val="50000"/>
                    </a:srgbClr>
                  </a:solidFill>
                  <a:cs typeface="Times New Roman" panose="02020603050405020304" pitchFamily="18" charset="0"/>
                </a:rPr>
                <a:t>Warmer</a:t>
              </a:r>
              <a:r>
                <a:rPr lang="en-GB" sz="2200" dirty="0">
                  <a:solidFill>
                    <a:srgbClr val="000000">
                      <a:lumMod val="50000"/>
                      <a:lumOff val="50000"/>
                    </a:srgbClr>
                  </a:solidFill>
                  <a:cs typeface="Times New Roman" panose="02020603050405020304" pitchFamily="18" charset="0"/>
                </a:rPr>
                <a:t> cold and hot periods. </a:t>
              </a:r>
              <a:endParaRPr lang="en-GB" sz="2200" dirty="0">
                <a:solidFill>
                  <a:srgbClr val="000000">
                    <a:lumMod val="50000"/>
                    <a:lumOff val="50000"/>
                  </a:srgbClr>
                </a:solidFill>
              </a:endParaRPr>
            </a:p>
          </p:txBody>
        </p:sp>
      </p:grpSp>
      <p:grpSp>
        <p:nvGrpSpPr>
          <p:cNvPr id="87" name="Group 86">
            <a:extLst>
              <a:ext uri="{FF2B5EF4-FFF2-40B4-BE49-F238E27FC236}">
                <a16:creationId xmlns:a16="http://schemas.microsoft.com/office/drawing/2014/main" id="{48145CF0-4D55-4F5C-ACFB-E89A8AF777DF}"/>
              </a:ext>
            </a:extLst>
          </p:cNvPr>
          <p:cNvGrpSpPr/>
          <p:nvPr/>
        </p:nvGrpSpPr>
        <p:grpSpPr>
          <a:xfrm>
            <a:off x="2697467" y="2121442"/>
            <a:ext cx="7529413" cy="1061293"/>
            <a:chOff x="2697467" y="2121442"/>
            <a:chExt cx="7529413" cy="1061293"/>
          </a:xfrm>
        </p:grpSpPr>
        <p:grpSp>
          <p:nvGrpSpPr>
            <p:cNvPr id="76" name="Group 75">
              <a:extLst>
                <a:ext uri="{FF2B5EF4-FFF2-40B4-BE49-F238E27FC236}">
                  <a16:creationId xmlns:a16="http://schemas.microsoft.com/office/drawing/2014/main" id="{9B372B43-83B4-486B-8E17-42BF21C8430E}"/>
                </a:ext>
              </a:extLst>
            </p:cNvPr>
            <p:cNvGrpSpPr/>
            <p:nvPr/>
          </p:nvGrpSpPr>
          <p:grpSpPr>
            <a:xfrm>
              <a:off x="2697467" y="2121442"/>
              <a:ext cx="7529413" cy="1061293"/>
              <a:chOff x="2697467" y="2121442"/>
              <a:chExt cx="7529413" cy="1061293"/>
            </a:xfrm>
          </p:grpSpPr>
          <p:pic>
            <p:nvPicPr>
              <p:cNvPr id="7" name="Graphic 6" descr="Badge Unfollow outline">
                <a:extLst>
                  <a:ext uri="{FF2B5EF4-FFF2-40B4-BE49-F238E27FC236}">
                    <a16:creationId xmlns:a16="http://schemas.microsoft.com/office/drawing/2014/main" id="{FAD0764C-6983-4978-8867-DE66A9D01B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66880" y="2823341"/>
                <a:ext cx="360000" cy="359394"/>
              </a:xfrm>
              <a:prstGeom prst="rect">
                <a:avLst/>
              </a:prstGeom>
            </p:spPr>
          </p:pic>
          <p:pic>
            <p:nvPicPr>
              <p:cNvPr id="27" name="Graphic 26" descr="Badge Follow outline">
                <a:extLst>
                  <a:ext uri="{FF2B5EF4-FFF2-40B4-BE49-F238E27FC236}">
                    <a16:creationId xmlns:a16="http://schemas.microsoft.com/office/drawing/2014/main" id="{D512E65C-E8CD-48E9-A2C6-49F06131162D}"/>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293185" y="2814268"/>
                <a:ext cx="360000" cy="360000"/>
              </a:xfrm>
              <a:prstGeom prst="rect">
                <a:avLst/>
              </a:prstGeom>
            </p:spPr>
          </p:pic>
          <p:pic>
            <p:nvPicPr>
              <p:cNvPr id="14" name="Graphic 13" descr="Harvey Balls 0% with solid fill">
                <a:extLst>
                  <a:ext uri="{FF2B5EF4-FFF2-40B4-BE49-F238E27FC236}">
                    <a16:creationId xmlns:a16="http://schemas.microsoft.com/office/drawing/2014/main" id="{C81F3BA2-3EC2-4979-8EF1-C3E08F887D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697467" y="2819891"/>
                <a:ext cx="360000" cy="359394"/>
              </a:xfrm>
              <a:prstGeom prst="rect">
                <a:avLst/>
              </a:prstGeom>
            </p:spPr>
          </p:pic>
          <p:cxnSp>
            <p:nvCxnSpPr>
              <p:cNvPr id="33" name="Connector: Curved 32">
                <a:extLst>
                  <a:ext uri="{FF2B5EF4-FFF2-40B4-BE49-F238E27FC236}">
                    <a16:creationId xmlns:a16="http://schemas.microsoft.com/office/drawing/2014/main" id="{88D572AB-4CF8-4783-9B0F-A3CDC44E01E9}"/>
                  </a:ext>
                </a:extLst>
              </p:cNvPr>
              <p:cNvCxnSpPr>
                <a:cxnSpLocks/>
                <a:stCxn id="32" idx="4"/>
                <a:endCxn id="27" idx="1"/>
              </p:cNvCxnSpPr>
              <p:nvPr/>
            </p:nvCxnSpPr>
            <p:spPr>
              <a:xfrm rot="16200000" flipH="1">
                <a:off x="5626584" y="2327666"/>
                <a:ext cx="459925" cy="873278"/>
              </a:xfrm>
              <a:prstGeom prst="curvedConnector2">
                <a:avLst/>
              </a:prstGeom>
              <a:ln w="28575">
                <a:gradFill>
                  <a:gsLst>
                    <a:gs pos="0">
                      <a:srgbClr val="00B050"/>
                    </a:gs>
                    <a:gs pos="100000">
                      <a:srgbClr val="0070C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3606168A-5233-432F-A3DD-83212056B5B2}"/>
                  </a:ext>
                </a:extLst>
              </p:cNvPr>
              <p:cNvCxnSpPr>
                <a:cxnSpLocks/>
                <a:stCxn id="32" idx="5"/>
                <a:endCxn id="7" idx="0"/>
              </p:cNvCxnSpPr>
              <p:nvPr/>
            </p:nvCxnSpPr>
            <p:spPr>
              <a:xfrm rot="16200000" flipH="1">
                <a:off x="7631651" y="408112"/>
                <a:ext cx="349466" cy="4480991"/>
              </a:xfrm>
              <a:prstGeom prst="curvedConnector3">
                <a:avLst>
                  <a:gd name="adj1" fmla="val 50000"/>
                </a:avLst>
              </a:prstGeom>
              <a:ln w="28575">
                <a:gradFill>
                  <a:gsLst>
                    <a:gs pos="0">
                      <a:srgbClr val="00B05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48A4BC0-9D21-4917-94EF-7ADA6987A4E0}"/>
                  </a:ext>
                </a:extLst>
              </p:cNvPr>
              <p:cNvSpPr/>
              <p:nvPr/>
            </p:nvSpPr>
            <p:spPr>
              <a:xfrm>
                <a:off x="5213456" y="2121442"/>
                <a:ext cx="412901" cy="412901"/>
              </a:xfrm>
              <a:prstGeom prst="ellipse">
                <a:avLst/>
              </a:prstGeom>
              <a:noFill/>
              <a:ln w="158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6" name="Connector: Curved 85">
              <a:extLst>
                <a:ext uri="{FF2B5EF4-FFF2-40B4-BE49-F238E27FC236}">
                  <a16:creationId xmlns:a16="http://schemas.microsoft.com/office/drawing/2014/main" id="{ABBC86F7-0A0B-45FC-A153-F302AC3ED754}"/>
                </a:ext>
              </a:extLst>
            </p:cNvPr>
            <p:cNvCxnSpPr>
              <a:cxnSpLocks/>
              <a:stCxn id="32" idx="2"/>
              <a:endCxn id="14" idx="0"/>
            </p:cNvCxnSpPr>
            <p:nvPr/>
          </p:nvCxnSpPr>
          <p:spPr>
            <a:xfrm rot="10800000" flipV="1">
              <a:off x="2877468" y="2327893"/>
              <a:ext cx="2335989" cy="491998"/>
            </a:xfrm>
            <a:prstGeom prst="curvedConnector2">
              <a:avLst/>
            </a:prstGeom>
            <a:ln w="28575">
              <a:gradFill>
                <a:gsLst>
                  <a:gs pos="0">
                    <a:srgbClr val="00B050"/>
                  </a:gs>
                  <a:gs pos="100000">
                    <a:schemeClr val="bg1">
                      <a:lumMod val="7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pic>
        <p:nvPicPr>
          <p:cNvPr id="3" name="Changing3GMM">
            <a:hlinkClick r:id="" action="ppaction://media"/>
            <a:extLst>
              <a:ext uri="{FF2B5EF4-FFF2-40B4-BE49-F238E27FC236}">
                <a16:creationId xmlns:a16="http://schemas.microsoft.com/office/drawing/2014/main" id="{B975CFEC-8250-430B-8F01-AEFCAA6F52C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t="19228" b="29088"/>
          <a:stretch/>
        </p:blipFill>
        <p:spPr>
          <a:xfrm>
            <a:off x="1435121" y="3816053"/>
            <a:ext cx="10436127" cy="3033891"/>
          </a:xfrm>
          <a:prstGeom prst="rect">
            <a:avLst/>
          </a:prstGeom>
        </p:spPr>
      </p:pic>
    </p:spTree>
    <p:extLst>
      <p:ext uri="{BB962C8B-B14F-4D97-AF65-F5344CB8AC3E}">
        <p14:creationId xmlns:p14="http://schemas.microsoft.com/office/powerpoint/2010/main" val="202602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500"/>
                                        <p:tgtEl>
                                          <p:spTgt spid="88"/>
                                        </p:tgtEl>
                                      </p:cBhvr>
                                    </p:animEffect>
                                  </p:childTnLst>
                                </p:cTn>
                              </p:par>
                              <p:par>
                                <p:cTn id="12" presetID="22" presetClass="entr" presetSubtype="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1" presetClass="mediacall" presetSubtype="0" fill="hold" nodeType="withEffect">
                                  <p:stCondLst>
                                    <p:cond delay="0"/>
                                  </p:stCondLst>
                                  <p:childTnLst>
                                    <p:cmd type="call" cmd="playFrom(0.0)">
                                      <p:cBhvr>
                                        <p:cTn id="1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5">
            <a:extLst>
              <a:ext uri="{FF2B5EF4-FFF2-40B4-BE49-F238E27FC236}">
                <a16:creationId xmlns:a16="http://schemas.microsoft.com/office/drawing/2014/main" id="{9B22A886-9697-4BCF-B2EB-C9888C48BB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69324" y="1318966"/>
            <a:ext cx="3025851" cy="2142837"/>
          </a:xfrm>
        </p:spPr>
      </p:pic>
      <p:pic>
        <p:nvPicPr>
          <p:cNvPr id="19" name="Picture 18">
            <a:extLst>
              <a:ext uri="{FF2B5EF4-FFF2-40B4-BE49-F238E27FC236}">
                <a16:creationId xmlns:a16="http://schemas.microsoft.com/office/drawing/2014/main" id="{90C0B3FF-745B-4854-8C53-64270E4C4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175" y="1273689"/>
            <a:ext cx="9162331" cy="4456303"/>
          </a:xfrm>
          <a:prstGeom prst="rect">
            <a:avLst/>
          </a:prstGeom>
        </p:spPr>
      </p:pic>
      <p:sp>
        <p:nvSpPr>
          <p:cNvPr id="14" name="Title 13">
            <a:extLst>
              <a:ext uri="{FF2B5EF4-FFF2-40B4-BE49-F238E27FC236}">
                <a16:creationId xmlns:a16="http://schemas.microsoft.com/office/drawing/2014/main" id="{194C804A-1D02-443C-8BB2-62587FC028FB}"/>
              </a:ext>
            </a:extLst>
          </p:cNvPr>
          <p:cNvSpPr>
            <a:spLocks noGrp="1"/>
          </p:cNvSpPr>
          <p:nvPr>
            <p:ph type="title"/>
          </p:nvPr>
        </p:nvSpPr>
        <p:spPr>
          <a:xfrm>
            <a:off x="695507" y="333452"/>
            <a:ext cx="10384870" cy="985514"/>
          </a:xfrm>
        </p:spPr>
        <p:txBody>
          <a:bodyPr lIns="108000">
            <a:normAutofit/>
          </a:bodyPr>
          <a:lstStyle/>
          <a:p>
            <a:r>
              <a:rPr lang="en-GB" sz="2800" dirty="0"/>
              <a:t>In high latitudes, cold days are getting warmer faster than hot days, whereas it is the opposite in low latitudes.</a:t>
            </a:r>
          </a:p>
        </p:txBody>
      </p:sp>
      <p:grpSp>
        <p:nvGrpSpPr>
          <p:cNvPr id="29" name="Group 28">
            <a:extLst>
              <a:ext uri="{FF2B5EF4-FFF2-40B4-BE49-F238E27FC236}">
                <a16:creationId xmlns:a16="http://schemas.microsoft.com/office/drawing/2014/main" id="{2A943215-B757-4883-AD29-E231FC6B9348}"/>
              </a:ext>
            </a:extLst>
          </p:cNvPr>
          <p:cNvGrpSpPr/>
          <p:nvPr/>
        </p:nvGrpSpPr>
        <p:grpSpPr>
          <a:xfrm>
            <a:off x="2374466" y="5799287"/>
            <a:ext cx="5958123" cy="1169551"/>
            <a:chOff x="3755978" y="4631162"/>
            <a:chExt cx="5958123" cy="1169551"/>
          </a:xfrm>
        </p:grpSpPr>
        <p:pic>
          <p:nvPicPr>
            <p:cNvPr id="9" name="Graphic 8" descr="Badge Unfollow outline">
              <a:extLst>
                <a:ext uri="{FF2B5EF4-FFF2-40B4-BE49-F238E27FC236}">
                  <a16:creationId xmlns:a16="http://schemas.microsoft.com/office/drawing/2014/main" id="{9B591C59-8974-4680-A79D-2B1046569A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43503" y="5002087"/>
              <a:ext cx="360000" cy="360000"/>
            </a:xfrm>
            <a:prstGeom prst="rect">
              <a:avLst/>
            </a:prstGeom>
          </p:spPr>
        </p:pic>
        <p:sp>
          <p:nvSpPr>
            <p:cNvPr id="11" name="TextBox 10">
              <a:extLst>
                <a:ext uri="{FF2B5EF4-FFF2-40B4-BE49-F238E27FC236}">
                  <a16:creationId xmlns:a16="http://schemas.microsoft.com/office/drawing/2014/main" id="{3B8B1404-E148-4C5E-ABB1-A1D6FB8EBE85}"/>
                </a:ext>
              </a:extLst>
            </p:cNvPr>
            <p:cNvSpPr txBox="1"/>
            <p:nvPr/>
          </p:nvSpPr>
          <p:spPr>
            <a:xfrm>
              <a:off x="7598824" y="4815828"/>
              <a:ext cx="2115277" cy="984885"/>
            </a:xfrm>
            <a:prstGeom prst="rect">
              <a:avLst/>
            </a:prstGeom>
            <a:noFill/>
          </p:spPr>
          <p:txBody>
            <a:bodyPr wrap="square" lIns="0" tIns="0" rIns="0" bIns="0">
              <a:spAutoFit/>
            </a:bodyPr>
            <a:lstStyle/>
            <a:p>
              <a:r>
                <a:rPr lang="en-GB" sz="1600" b="1" dirty="0">
                  <a:solidFill>
                    <a:srgbClr val="0070C0"/>
                  </a:solidFill>
                  <a:cs typeface="Times New Roman" panose="02020603050405020304" pitchFamily="18" charset="0"/>
                </a:rPr>
                <a:t>Converging</a:t>
              </a:r>
            </a:p>
            <a:p>
              <a:r>
                <a:rPr lang="en-GB" sz="1600" dirty="0">
                  <a:solidFill>
                    <a:srgbClr val="0070C0"/>
                  </a:solidFill>
                  <a:cs typeface="Times New Roman" panose="02020603050405020304" pitchFamily="18" charset="0"/>
                </a:rPr>
                <a:t>Less cold extremes, warmer climates. </a:t>
              </a:r>
            </a:p>
            <a:p>
              <a:endParaRPr lang="en-GB" sz="1600" dirty="0">
                <a:solidFill>
                  <a:srgbClr val="0070C0"/>
                </a:solidFill>
                <a:cs typeface="Times New Roman" panose="02020603050405020304" pitchFamily="18" charset="0"/>
              </a:endParaRPr>
            </a:p>
          </p:txBody>
        </p:sp>
        <p:pic>
          <p:nvPicPr>
            <p:cNvPr id="13" name="Graphic 12" descr="Badge Follow outline">
              <a:extLst>
                <a:ext uri="{FF2B5EF4-FFF2-40B4-BE49-F238E27FC236}">
                  <a16:creationId xmlns:a16="http://schemas.microsoft.com/office/drawing/2014/main" id="{786E4EDD-7945-4208-AF14-2023303540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238824" y="5002087"/>
              <a:ext cx="360000" cy="3600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EE351B6-15AA-428B-A316-74586AB442CA}"/>
                    </a:ext>
                  </a:extLst>
                </p:cNvPr>
                <p:cNvSpPr txBox="1"/>
                <p:nvPr/>
              </p:nvSpPr>
              <p:spPr>
                <a:xfrm>
                  <a:off x="6599370" y="4631162"/>
                  <a:ext cx="443587" cy="369332"/>
                </a:xfrm>
                <a:prstGeom prst="rect">
                  <a:avLst/>
                </a:prstGeom>
                <a:noFill/>
              </p:spPr>
              <p:txBody>
                <a:bodyPr wrap="square" lIns="0" tIns="0" rIns="0" bIns="0" anchor="ctr">
                  <a:spAutoFit/>
                </a:bodyPr>
                <a:lstStyle/>
                <a:p>
                  <a:pPr/>
                  <a14:m>
                    <m:oMathPara xmlns:m="http://schemas.openxmlformats.org/officeDocument/2006/math">
                      <m:oMathParaPr>
                        <m:jc m:val="center"/>
                      </m:oMathParaPr>
                      <m:oMath xmlns:m="http://schemas.openxmlformats.org/officeDocument/2006/math">
                        <m:r>
                          <m:rPr>
                            <m:sty m:val="p"/>
                          </m:rPr>
                          <a:rPr lang="en-GB" sz="2400" smtClean="0">
                            <a:solidFill>
                              <a:srgbClr val="00B050"/>
                            </a:solidFill>
                            <a:latin typeface="Cambria Math" panose="02040503050406030204" pitchFamily="18" charset="0"/>
                          </a:rPr>
                          <m:t>Δ</m:t>
                        </m:r>
                        <m:r>
                          <a:rPr lang="en-GB" sz="2400" smtClean="0">
                            <a:solidFill>
                              <a:srgbClr val="00B050"/>
                            </a:solidFill>
                            <a:latin typeface="Cambria Math" panose="02040503050406030204" pitchFamily="18" charset="0"/>
                          </a:rPr>
                          <m:t>𝑇</m:t>
                        </m:r>
                      </m:oMath>
                    </m:oMathPara>
                  </a14:m>
                  <a:endParaRPr lang="en-GB" sz="2400" dirty="0">
                    <a:solidFill>
                      <a:srgbClr val="00B050"/>
                    </a:solidFill>
                  </a:endParaRPr>
                </a:p>
              </p:txBody>
            </p:sp>
          </mc:Choice>
          <mc:Fallback xmlns="">
            <p:sp>
              <p:nvSpPr>
                <p:cNvPr id="16" name="TextBox 15">
                  <a:extLst>
                    <a:ext uri="{FF2B5EF4-FFF2-40B4-BE49-F238E27FC236}">
                      <a16:creationId xmlns:a16="http://schemas.microsoft.com/office/drawing/2014/main" id="{CEE351B6-15AA-428B-A316-74586AB442CA}"/>
                    </a:ext>
                  </a:extLst>
                </p:cNvPr>
                <p:cNvSpPr txBox="1">
                  <a:spLocks noRot="1" noChangeAspect="1" noMove="1" noResize="1" noEditPoints="1" noAdjustHandles="1" noChangeArrowheads="1" noChangeShapeType="1" noTextEdit="1"/>
                </p:cNvSpPr>
                <p:nvPr/>
              </p:nvSpPr>
              <p:spPr>
                <a:xfrm>
                  <a:off x="6599370" y="4631162"/>
                  <a:ext cx="443587" cy="369332"/>
                </a:xfrm>
                <a:prstGeom prst="rect">
                  <a:avLst/>
                </a:prstGeom>
                <a:blipFill>
                  <a:blip r:embed="rId9"/>
                  <a:stretch>
                    <a:fillRect l="-16438" r="-13699" b="-9836"/>
                  </a:stretch>
                </a:blipFill>
              </p:spPr>
              <p:txBody>
                <a:bodyPr/>
                <a:lstStyle/>
                <a:p>
                  <a:r>
                    <a:rPr lang="en-GB">
                      <a:noFill/>
                    </a:rPr>
                    <a:t> </a:t>
                  </a:r>
                </a:p>
              </p:txBody>
            </p:sp>
          </mc:Fallback>
        </mc:AlternateContent>
        <p:cxnSp>
          <p:nvCxnSpPr>
            <p:cNvPr id="17" name="Connector: Curved 16">
              <a:extLst>
                <a:ext uri="{FF2B5EF4-FFF2-40B4-BE49-F238E27FC236}">
                  <a16:creationId xmlns:a16="http://schemas.microsoft.com/office/drawing/2014/main" id="{8298E79A-4C46-4CDE-834A-17DB243052EE}"/>
                </a:ext>
              </a:extLst>
            </p:cNvPr>
            <p:cNvCxnSpPr>
              <a:cxnSpLocks/>
              <a:stCxn id="16" idx="2"/>
              <a:endCxn id="13" idx="1"/>
            </p:cNvCxnSpPr>
            <p:nvPr/>
          </p:nvCxnSpPr>
          <p:spPr>
            <a:xfrm rot="16200000" flipH="1">
              <a:off x="6939198" y="4882460"/>
              <a:ext cx="181593" cy="417660"/>
            </a:xfrm>
            <a:prstGeom prst="curvedConnector2">
              <a:avLst/>
            </a:prstGeom>
            <a:ln w="25400">
              <a:gradFill>
                <a:gsLst>
                  <a:gs pos="0">
                    <a:srgbClr val="00B050"/>
                  </a:gs>
                  <a:gs pos="100000">
                    <a:srgbClr val="0070C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8DA8E739-BDEB-41A3-ACF3-9D1F8C8D0181}"/>
                </a:ext>
              </a:extLst>
            </p:cNvPr>
            <p:cNvCxnSpPr>
              <a:cxnSpLocks/>
              <a:stCxn id="16" idx="2"/>
              <a:endCxn id="9" idx="3"/>
            </p:cNvCxnSpPr>
            <p:nvPr/>
          </p:nvCxnSpPr>
          <p:spPr>
            <a:xfrm rot="5400000">
              <a:off x="6521538" y="4882460"/>
              <a:ext cx="181593" cy="417661"/>
            </a:xfrm>
            <a:prstGeom prst="curvedConnector2">
              <a:avLst/>
            </a:prstGeom>
            <a:ln w="25400">
              <a:gradFill>
                <a:gsLst>
                  <a:gs pos="0">
                    <a:srgbClr val="00B05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BCD3D88-17D5-45D5-89E5-C83405B2A14E}"/>
                </a:ext>
              </a:extLst>
            </p:cNvPr>
            <p:cNvSpPr txBox="1"/>
            <p:nvPr/>
          </p:nvSpPr>
          <p:spPr>
            <a:xfrm>
              <a:off x="3755978" y="4815828"/>
              <a:ext cx="2281944" cy="984885"/>
            </a:xfrm>
            <a:prstGeom prst="rect">
              <a:avLst/>
            </a:prstGeom>
            <a:noFill/>
          </p:spPr>
          <p:txBody>
            <a:bodyPr wrap="square" lIns="0" tIns="0" rIns="0" bIns="0">
              <a:spAutoFit/>
            </a:bodyPr>
            <a:lstStyle/>
            <a:p>
              <a:pPr algn="r"/>
              <a:r>
                <a:rPr lang="en-GB" sz="1600" b="1" dirty="0">
                  <a:solidFill>
                    <a:srgbClr val="FF0000"/>
                  </a:solidFill>
                  <a:cs typeface="Times New Roman" panose="02020603050405020304" pitchFamily="18" charset="0"/>
                </a:rPr>
                <a:t>Diverging</a:t>
              </a:r>
            </a:p>
            <a:p>
              <a:pPr algn="r"/>
              <a:r>
                <a:rPr lang="en-GB" sz="1600" dirty="0">
                  <a:solidFill>
                    <a:srgbClr val="FF0000"/>
                  </a:solidFill>
                </a:rPr>
                <a:t>more extremely </a:t>
              </a:r>
            </a:p>
            <a:p>
              <a:pPr algn="r"/>
              <a:r>
                <a:rPr lang="en-GB" sz="1600" dirty="0">
                  <a:solidFill>
                    <a:srgbClr val="FF0000"/>
                  </a:solidFill>
                </a:rPr>
                <a:t>hot temperatures.</a:t>
              </a:r>
            </a:p>
            <a:p>
              <a:pPr algn="r"/>
              <a:endParaRPr lang="en-GB" sz="1600" b="1" dirty="0">
                <a:solidFill>
                  <a:srgbClr val="FF0000"/>
                </a:solidFill>
                <a:cs typeface="Times New Roman" panose="02020603050405020304" pitchFamily="18" charset="0"/>
              </a:endParaRPr>
            </a:p>
          </p:txBody>
        </p:sp>
      </p:grpSp>
      <p:sp>
        <p:nvSpPr>
          <p:cNvPr id="4" name="Rectangle 3">
            <a:extLst>
              <a:ext uri="{FF2B5EF4-FFF2-40B4-BE49-F238E27FC236}">
                <a16:creationId xmlns:a16="http://schemas.microsoft.com/office/drawing/2014/main" id="{3A3046D0-EC5E-4FD0-8D43-B219B6E23E76}"/>
              </a:ext>
            </a:extLst>
          </p:cNvPr>
          <p:cNvSpPr/>
          <p:nvPr/>
        </p:nvSpPr>
        <p:spPr>
          <a:xfrm>
            <a:off x="2199122" y="1394541"/>
            <a:ext cx="1365975" cy="707886"/>
          </a:xfrm>
          <a:prstGeom prst="rect">
            <a:avLst/>
          </a:prstGeom>
        </p:spPr>
        <p:txBody>
          <a:bodyPr wrap="square">
            <a:spAutoFit/>
          </a:bodyPr>
          <a:lstStyle/>
          <a:p>
            <a:pPr algn="ctr"/>
            <a:r>
              <a:rPr lang="en-GB" sz="2000" b="1" dirty="0">
                <a:solidFill>
                  <a:schemeClr val="tx1">
                    <a:lumMod val="95000"/>
                    <a:lumOff val="5000"/>
                  </a:schemeClr>
                </a:solidFill>
              </a:rPr>
              <a:t>High latitudes </a:t>
            </a:r>
            <a:endParaRPr lang="en-GB" sz="1600" b="1" dirty="0">
              <a:solidFill>
                <a:schemeClr val="tx1">
                  <a:lumMod val="95000"/>
                  <a:lumOff val="5000"/>
                </a:schemeClr>
              </a:solidFill>
            </a:endParaRPr>
          </a:p>
        </p:txBody>
      </p:sp>
      <p:sp>
        <p:nvSpPr>
          <p:cNvPr id="20" name="Rectangle 19">
            <a:extLst>
              <a:ext uri="{FF2B5EF4-FFF2-40B4-BE49-F238E27FC236}">
                <a16:creationId xmlns:a16="http://schemas.microsoft.com/office/drawing/2014/main" id="{A9CD32BD-C2D3-4E93-847C-75EEDB6D7C13}"/>
              </a:ext>
            </a:extLst>
          </p:cNvPr>
          <p:cNvSpPr/>
          <p:nvPr/>
        </p:nvSpPr>
        <p:spPr>
          <a:xfrm>
            <a:off x="5181376" y="2791426"/>
            <a:ext cx="1261296" cy="707886"/>
          </a:xfrm>
          <a:prstGeom prst="rect">
            <a:avLst/>
          </a:prstGeom>
        </p:spPr>
        <p:txBody>
          <a:bodyPr wrap="square">
            <a:spAutoFit/>
          </a:bodyPr>
          <a:lstStyle/>
          <a:p>
            <a:pPr algn="ctr"/>
            <a:r>
              <a:rPr lang="en-GB" sz="2000" b="1" dirty="0">
                <a:solidFill>
                  <a:schemeClr val="tx1">
                    <a:lumMod val="95000"/>
                    <a:lumOff val="5000"/>
                  </a:schemeClr>
                </a:solidFill>
              </a:rPr>
              <a:t>Low latitudes </a:t>
            </a:r>
            <a:endParaRPr lang="en-GB" sz="1600" b="1" dirty="0">
              <a:solidFill>
                <a:schemeClr val="tx1">
                  <a:lumMod val="95000"/>
                  <a:lumOff val="5000"/>
                </a:schemeClr>
              </a:solidFill>
            </a:endParaRPr>
          </a:p>
        </p:txBody>
      </p:sp>
      <p:pic>
        <p:nvPicPr>
          <p:cNvPr id="22" name="Graphic 21" descr="Line arrow Counter clockwise curve">
            <a:extLst>
              <a:ext uri="{FF2B5EF4-FFF2-40B4-BE49-F238E27FC236}">
                <a16:creationId xmlns:a16="http://schemas.microsoft.com/office/drawing/2014/main" id="{FC16673F-CA1D-4910-9B07-40FAA65A88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5048733">
            <a:off x="1929122" y="1531046"/>
            <a:ext cx="540000" cy="540000"/>
          </a:xfrm>
          <a:prstGeom prst="rect">
            <a:avLst/>
          </a:prstGeom>
        </p:spPr>
      </p:pic>
      <p:pic>
        <p:nvPicPr>
          <p:cNvPr id="26" name="Graphic 25" descr="Line arrow Counter clockwise curve">
            <a:extLst>
              <a:ext uri="{FF2B5EF4-FFF2-40B4-BE49-F238E27FC236}">
                <a16:creationId xmlns:a16="http://schemas.microsoft.com/office/drawing/2014/main" id="{03DB4419-9D26-40EF-BCCA-B86BEFDA51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5519134">
            <a:off x="5002319" y="2911465"/>
            <a:ext cx="540000" cy="540000"/>
          </a:xfrm>
          <a:prstGeom prst="rect">
            <a:avLst/>
          </a:prstGeom>
        </p:spPr>
      </p:pic>
    </p:spTree>
    <p:extLst>
      <p:ext uri="{BB962C8B-B14F-4D97-AF65-F5344CB8AC3E}">
        <p14:creationId xmlns:p14="http://schemas.microsoft.com/office/powerpoint/2010/main" val="113910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95CFE-BA95-422E-8B43-5ECB4BF72A05}"/>
              </a:ext>
            </a:extLst>
          </p:cNvPr>
          <p:cNvSpPr>
            <a:spLocks noGrp="1"/>
          </p:cNvSpPr>
          <p:nvPr>
            <p:ph type="title"/>
          </p:nvPr>
        </p:nvSpPr>
        <p:spPr>
          <a:xfrm>
            <a:off x="695505" y="266701"/>
            <a:ext cx="10553519" cy="809306"/>
          </a:xfrm>
        </p:spPr>
        <p:txBody>
          <a:bodyPr lIns="108000">
            <a:normAutofit/>
          </a:bodyPr>
          <a:lstStyle/>
          <a:p>
            <a:r>
              <a:rPr lang="en-GB" dirty="0"/>
              <a:t>Return period of extreme events will increase.</a:t>
            </a:r>
          </a:p>
        </p:txBody>
      </p:sp>
      <p:sp>
        <p:nvSpPr>
          <p:cNvPr id="5" name="Text Placeholder 4">
            <a:extLst>
              <a:ext uri="{FF2B5EF4-FFF2-40B4-BE49-F238E27FC236}">
                <a16:creationId xmlns:a16="http://schemas.microsoft.com/office/drawing/2014/main" id="{5C59536E-3AA9-47CF-9157-9136020D80A0}"/>
              </a:ext>
            </a:extLst>
          </p:cNvPr>
          <p:cNvSpPr>
            <a:spLocks noGrp="1"/>
          </p:cNvSpPr>
          <p:nvPr>
            <p:ph idx="1"/>
          </p:nvPr>
        </p:nvSpPr>
        <p:spPr>
          <a:xfrm>
            <a:off x="5049543" y="1135300"/>
            <a:ext cx="6513806" cy="1616866"/>
          </a:xfrm>
        </p:spPr>
        <p:txBody>
          <a:bodyPr>
            <a:noAutofit/>
          </a:bodyPr>
          <a:lstStyle/>
          <a:p>
            <a:pPr marL="0" indent="0" algn="just">
              <a:spcBef>
                <a:spcPts val="600"/>
              </a:spcBef>
              <a:buNone/>
            </a:pPr>
            <a:r>
              <a:rPr lang="en-GB" dirty="0"/>
              <a:t>Global historical </a:t>
            </a:r>
            <a:r>
              <a:rPr lang="en-GB" b="1" dirty="0"/>
              <a:t>median</a:t>
            </a:r>
            <a:r>
              <a:rPr lang="en-GB" dirty="0"/>
              <a:t> (mean) </a:t>
            </a:r>
            <a:r>
              <a:rPr lang="en-GB" b="1" dirty="0"/>
              <a:t>‘year’ length </a:t>
            </a:r>
            <a:r>
              <a:rPr lang="en-GB" dirty="0"/>
              <a:t>is </a:t>
            </a:r>
            <a:r>
              <a:rPr lang="en-GB" b="1" dirty="0"/>
              <a:t>188</a:t>
            </a:r>
            <a:r>
              <a:rPr lang="en-GB" dirty="0"/>
              <a:t> (197) days. A ‘</a:t>
            </a:r>
            <a:r>
              <a:rPr lang="en-GB" i="1" dirty="0"/>
              <a:t>year</a:t>
            </a:r>
            <a:r>
              <a:rPr lang="en-GB" dirty="0"/>
              <a:t>’ is defined as the number of days </a:t>
            </a:r>
            <a:r>
              <a:rPr lang="en-GB" i="1" dirty="0"/>
              <a:t>under </a:t>
            </a:r>
            <a:r>
              <a:rPr lang="en-GB" b="1" dirty="0"/>
              <a:t>hot Gaussian </a:t>
            </a:r>
            <a:r>
              <a:rPr lang="en-GB" dirty="0"/>
              <a:t>component.</a:t>
            </a:r>
          </a:p>
        </p:txBody>
      </p:sp>
      <p:grpSp>
        <p:nvGrpSpPr>
          <p:cNvPr id="17" name="Group 16">
            <a:extLst>
              <a:ext uri="{FF2B5EF4-FFF2-40B4-BE49-F238E27FC236}">
                <a16:creationId xmlns:a16="http://schemas.microsoft.com/office/drawing/2014/main" id="{A182DE21-5AD6-4BED-9F64-E9C623B88CEB}"/>
              </a:ext>
            </a:extLst>
          </p:cNvPr>
          <p:cNvGrpSpPr/>
          <p:nvPr/>
        </p:nvGrpSpPr>
        <p:grpSpPr>
          <a:xfrm>
            <a:off x="478574" y="1620324"/>
            <a:ext cx="3805741" cy="3654443"/>
            <a:chOff x="478574" y="1620324"/>
            <a:chExt cx="3805741" cy="3654443"/>
          </a:xfrm>
        </p:grpSpPr>
        <p:pic>
          <p:nvPicPr>
            <p:cNvPr id="4" name="Picture 3">
              <a:extLst>
                <a:ext uri="{FF2B5EF4-FFF2-40B4-BE49-F238E27FC236}">
                  <a16:creationId xmlns:a16="http://schemas.microsoft.com/office/drawing/2014/main" id="{CFB84F8D-8CD1-4A59-816C-E12562D035BF}"/>
                </a:ext>
              </a:extLst>
            </p:cNvPr>
            <p:cNvPicPr>
              <a:picLocks noChangeAspect="1"/>
            </p:cNvPicPr>
            <p:nvPr/>
          </p:nvPicPr>
          <p:blipFill rotWithShape="1">
            <a:blip r:embed="rId3">
              <a:extLst>
                <a:ext uri="{28A0092B-C50C-407E-A947-70E740481C1C}">
                  <a14:useLocalDpi xmlns:a14="http://schemas.microsoft.com/office/drawing/2010/main" val="0"/>
                </a:ext>
              </a:extLst>
            </a:blip>
            <a:srcRect l="52888" t="50885" b="3787"/>
            <a:stretch/>
          </p:blipFill>
          <p:spPr>
            <a:xfrm>
              <a:off x="982549" y="1620324"/>
              <a:ext cx="3084164" cy="2986926"/>
            </a:xfrm>
            <a:prstGeom prst="rect">
              <a:avLst/>
            </a:prstGeom>
          </p:spPr>
        </p:pic>
        <p:sp>
          <p:nvSpPr>
            <p:cNvPr id="11" name="Rectangle 10">
              <a:extLst>
                <a:ext uri="{FF2B5EF4-FFF2-40B4-BE49-F238E27FC236}">
                  <a16:creationId xmlns:a16="http://schemas.microsoft.com/office/drawing/2014/main" id="{729C6815-2228-4A72-BD84-81C198F6E247}"/>
                </a:ext>
              </a:extLst>
            </p:cNvPr>
            <p:cNvSpPr/>
            <p:nvPr/>
          </p:nvSpPr>
          <p:spPr>
            <a:xfrm rot="16200000">
              <a:off x="-320363" y="2581627"/>
              <a:ext cx="1967205" cy="369332"/>
            </a:xfrm>
            <a:prstGeom prst="rect">
              <a:avLst/>
            </a:prstGeom>
          </p:spPr>
          <p:txBody>
            <a:bodyPr wrap="square">
              <a:spAutoFit/>
            </a:bodyPr>
            <a:lstStyle/>
            <a:p>
              <a:pPr algn="ctr"/>
              <a:r>
                <a:rPr lang="en-GB" dirty="0"/>
                <a:t>Occurrence (day)</a:t>
              </a:r>
            </a:p>
          </p:txBody>
        </p:sp>
        <p:sp>
          <p:nvSpPr>
            <p:cNvPr id="12" name="Rectangle 11">
              <a:extLst>
                <a:ext uri="{FF2B5EF4-FFF2-40B4-BE49-F238E27FC236}">
                  <a16:creationId xmlns:a16="http://schemas.microsoft.com/office/drawing/2014/main" id="{D0D6DC8C-6B9F-4E2C-8FC4-98B3DCD7ECFC}"/>
                </a:ext>
              </a:extLst>
            </p:cNvPr>
            <p:cNvSpPr/>
            <p:nvPr/>
          </p:nvSpPr>
          <p:spPr>
            <a:xfrm>
              <a:off x="1200151" y="4628436"/>
              <a:ext cx="3084164" cy="646331"/>
            </a:xfrm>
            <a:prstGeom prst="rect">
              <a:avLst/>
            </a:prstGeom>
          </p:spPr>
          <p:txBody>
            <a:bodyPr wrap="square">
              <a:spAutoFit/>
            </a:bodyPr>
            <a:lstStyle/>
            <a:p>
              <a:pPr algn="ctr"/>
              <a:r>
                <a:rPr lang="en-GB" dirty="0"/>
                <a:t>Global Warming Levels (⁰C) (# of datasets)</a:t>
              </a:r>
            </a:p>
          </p:txBody>
        </p:sp>
      </p:grpSp>
      <p:sp>
        <p:nvSpPr>
          <p:cNvPr id="7" name="Rectangle 6">
            <a:extLst>
              <a:ext uri="{FF2B5EF4-FFF2-40B4-BE49-F238E27FC236}">
                <a16:creationId xmlns:a16="http://schemas.microsoft.com/office/drawing/2014/main" id="{94F12984-E98C-4758-A60A-3B8472C42AC4}"/>
              </a:ext>
            </a:extLst>
          </p:cNvPr>
          <p:cNvSpPr/>
          <p:nvPr/>
        </p:nvSpPr>
        <p:spPr>
          <a:xfrm>
            <a:off x="1895279" y="1135299"/>
            <a:ext cx="1787669" cy="369332"/>
          </a:xfrm>
          <a:prstGeom prst="rect">
            <a:avLst/>
          </a:prstGeom>
        </p:spPr>
        <p:txBody>
          <a:bodyPr wrap="none">
            <a:spAutoFit/>
          </a:bodyPr>
          <a:lstStyle/>
          <a:p>
            <a:r>
              <a:rPr lang="en-GB" b="1" dirty="0"/>
              <a:t>10-year events</a:t>
            </a:r>
            <a:endParaRPr lang="en-GB" dirty="0"/>
          </a:p>
        </p:txBody>
      </p:sp>
      <p:sp>
        <p:nvSpPr>
          <p:cNvPr id="3" name="Arrow: Down 2">
            <a:extLst>
              <a:ext uri="{FF2B5EF4-FFF2-40B4-BE49-F238E27FC236}">
                <a16:creationId xmlns:a16="http://schemas.microsoft.com/office/drawing/2014/main" id="{31D70266-49BD-4AF7-A709-0B930D73479A}"/>
              </a:ext>
            </a:extLst>
          </p:cNvPr>
          <p:cNvSpPr/>
          <p:nvPr/>
        </p:nvSpPr>
        <p:spPr>
          <a:xfrm>
            <a:off x="4084291" y="1504631"/>
            <a:ext cx="563909" cy="2553019"/>
          </a:xfrm>
          <a:custGeom>
            <a:avLst/>
            <a:gdLst>
              <a:gd name="connsiteX0" fmla="*/ 0 w 563909"/>
              <a:gd name="connsiteY0" fmla="*/ 2152869 h 2553019"/>
              <a:gd name="connsiteX1" fmla="*/ 88928 w 563909"/>
              <a:gd name="connsiteY1" fmla="*/ 2152869 h 2553019"/>
              <a:gd name="connsiteX2" fmla="*/ 88928 w 563909"/>
              <a:gd name="connsiteY2" fmla="*/ 0 h 2553019"/>
              <a:gd name="connsiteX3" fmla="*/ 474981 w 563909"/>
              <a:gd name="connsiteY3" fmla="*/ 0 h 2553019"/>
              <a:gd name="connsiteX4" fmla="*/ 474981 w 563909"/>
              <a:gd name="connsiteY4" fmla="*/ 2152869 h 2553019"/>
              <a:gd name="connsiteX5" fmla="*/ 563909 w 563909"/>
              <a:gd name="connsiteY5" fmla="*/ 2152869 h 2553019"/>
              <a:gd name="connsiteX6" fmla="*/ 281955 w 563909"/>
              <a:gd name="connsiteY6" fmla="*/ 2553019 h 2553019"/>
              <a:gd name="connsiteX7" fmla="*/ 0 w 563909"/>
              <a:gd name="connsiteY7" fmla="*/ 2152869 h 2553019"/>
              <a:gd name="connsiteX0" fmla="*/ 0 w 563909"/>
              <a:gd name="connsiteY0" fmla="*/ 2152869 h 2553019"/>
              <a:gd name="connsiteX1" fmla="*/ 88928 w 563909"/>
              <a:gd name="connsiteY1" fmla="*/ 2152869 h 2553019"/>
              <a:gd name="connsiteX2" fmla="*/ 165128 w 563909"/>
              <a:gd name="connsiteY2" fmla="*/ 0 h 2553019"/>
              <a:gd name="connsiteX3" fmla="*/ 474981 w 563909"/>
              <a:gd name="connsiteY3" fmla="*/ 0 h 2553019"/>
              <a:gd name="connsiteX4" fmla="*/ 474981 w 563909"/>
              <a:gd name="connsiteY4" fmla="*/ 2152869 h 2553019"/>
              <a:gd name="connsiteX5" fmla="*/ 563909 w 563909"/>
              <a:gd name="connsiteY5" fmla="*/ 2152869 h 2553019"/>
              <a:gd name="connsiteX6" fmla="*/ 281955 w 563909"/>
              <a:gd name="connsiteY6" fmla="*/ 2553019 h 2553019"/>
              <a:gd name="connsiteX7" fmla="*/ 0 w 563909"/>
              <a:gd name="connsiteY7" fmla="*/ 2152869 h 2553019"/>
              <a:gd name="connsiteX0" fmla="*/ 0 w 563909"/>
              <a:gd name="connsiteY0" fmla="*/ 2152869 h 2553019"/>
              <a:gd name="connsiteX1" fmla="*/ 88928 w 563909"/>
              <a:gd name="connsiteY1" fmla="*/ 2152869 h 2553019"/>
              <a:gd name="connsiteX2" fmla="*/ 165128 w 563909"/>
              <a:gd name="connsiteY2" fmla="*/ 0 h 2553019"/>
              <a:gd name="connsiteX3" fmla="*/ 370206 w 563909"/>
              <a:gd name="connsiteY3" fmla="*/ 0 h 2553019"/>
              <a:gd name="connsiteX4" fmla="*/ 474981 w 563909"/>
              <a:gd name="connsiteY4" fmla="*/ 2152869 h 2553019"/>
              <a:gd name="connsiteX5" fmla="*/ 563909 w 563909"/>
              <a:gd name="connsiteY5" fmla="*/ 2152869 h 2553019"/>
              <a:gd name="connsiteX6" fmla="*/ 281955 w 563909"/>
              <a:gd name="connsiteY6" fmla="*/ 2553019 h 2553019"/>
              <a:gd name="connsiteX7" fmla="*/ 0 w 563909"/>
              <a:gd name="connsiteY7" fmla="*/ 2152869 h 255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909" h="2553019">
                <a:moveTo>
                  <a:pt x="0" y="2152869"/>
                </a:moveTo>
                <a:lnTo>
                  <a:pt x="88928" y="2152869"/>
                </a:lnTo>
                <a:lnTo>
                  <a:pt x="165128" y="0"/>
                </a:lnTo>
                <a:lnTo>
                  <a:pt x="370206" y="0"/>
                </a:lnTo>
                <a:lnTo>
                  <a:pt x="474981" y="2152869"/>
                </a:lnTo>
                <a:lnTo>
                  <a:pt x="563909" y="2152869"/>
                </a:lnTo>
                <a:lnTo>
                  <a:pt x="281955" y="2553019"/>
                </a:lnTo>
                <a:lnTo>
                  <a:pt x="0" y="2152869"/>
                </a:lnTo>
                <a:close/>
              </a:path>
            </a:pathLst>
          </a:custGeom>
          <a:gradFill>
            <a:gsLst>
              <a:gs pos="30000">
                <a:schemeClr val="bg1">
                  <a:lumMod val="50000"/>
                </a:schemeClr>
              </a:gs>
              <a:gs pos="15000">
                <a:schemeClr val="bg1">
                  <a:lumMod val="75000"/>
                  <a:alpha val="50000"/>
                </a:schemeClr>
              </a:gs>
              <a:gs pos="0">
                <a:schemeClr val="bg1">
                  <a:lumMod val="95000"/>
                  <a:alpha val="0"/>
                </a:schemeClr>
              </a:gs>
              <a:gs pos="100000">
                <a:schemeClr val="tx1">
                  <a:lumMod val="50000"/>
                  <a:lumOff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108000" rIns="36000" bIns="180000" rtlCol="0" anchor="ctr"/>
          <a:lstStyle/>
          <a:p>
            <a:r>
              <a:rPr lang="en-GB" sz="2000" dirty="0"/>
              <a:t>More Frequent</a:t>
            </a:r>
          </a:p>
        </p:txBody>
      </p:sp>
      <p:pic>
        <p:nvPicPr>
          <p:cNvPr id="13" name="Picture 12">
            <a:extLst>
              <a:ext uri="{FF2B5EF4-FFF2-40B4-BE49-F238E27FC236}">
                <a16:creationId xmlns:a16="http://schemas.microsoft.com/office/drawing/2014/main" id="{8461D220-8ECE-473B-93E7-43320E270973}"/>
              </a:ext>
            </a:extLst>
          </p:cNvPr>
          <p:cNvPicPr>
            <a:picLocks noChangeAspect="1"/>
          </p:cNvPicPr>
          <p:nvPr/>
        </p:nvPicPr>
        <p:blipFill>
          <a:blip r:embed="rId4"/>
          <a:stretch>
            <a:fillRect/>
          </a:stretch>
        </p:blipFill>
        <p:spPr>
          <a:xfrm>
            <a:off x="6594516" y="2631007"/>
            <a:ext cx="3423859" cy="2237778"/>
          </a:xfrm>
          <a:prstGeom prst="rect">
            <a:avLst/>
          </a:prstGeom>
        </p:spPr>
      </p:pic>
      <p:sp>
        <p:nvSpPr>
          <p:cNvPr id="10" name="Rectangle 9">
            <a:extLst>
              <a:ext uri="{FF2B5EF4-FFF2-40B4-BE49-F238E27FC236}">
                <a16:creationId xmlns:a16="http://schemas.microsoft.com/office/drawing/2014/main" id="{F56CED18-77B2-4058-BBD1-B0E445F7501B}"/>
              </a:ext>
            </a:extLst>
          </p:cNvPr>
          <p:cNvSpPr/>
          <p:nvPr/>
        </p:nvSpPr>
        <p:spPr>
          <a:xfrm>
            <a:off x="5153024" y="4951601"/>
            <a:ext cx="6410325" cy="830997"/>
          </a:xfrm>
          <a:prstGeom prst="rect">
            <a:avLst/>
          </a:prstGeom>
        </p:spPr>
        <p:txBody>
          <a:bodyPr wrap="square">
            <a:spAutoFit/>
          </a:bodyPr>
          <a:lstStyle/>
          <a:p>
            <a:pPr lvl="0" algn="just" defTabSz="914583">
              <a:spcBef>
                <a:spcPts val="600"/>
              </a:spcBef>
            </a:pPr>
            <a:r>
              <a:rPr lang="en-GB" sz="2400" dirty="0">
                <a:solidFill>
                  <a:srgbClr val="000000"/>
                </a:solidFill>
                <a:latin typeface="Arial" panose="020B0604020202020204" pitchFamily="34" charset="0"/>
                <a:cs typeface="Arial" panose="020B0604020202020204" pitchFamily="34" charset="0"/>
              </a:rPr>
              <a:t>Globally, return period of </a:t>
            </a:r>
            <a:r>
              <a:rPr lang="en-GB" sz="2400" b="1" dirty="0">
                <a:solidFill>
                  <a:srgbClr val="000000"/>
                </a:solidFill>
                <a:latin typeface="Arial" panose="020B0604020202020204" pitchFamily="34" charset="0"/>
                <a:cs typeface="Arial" panose="020B0604020202020204" pitchFamily="34" charset="0"/>
              </a:rPr>
              <a:t>10-year events</a:t>
            </a:r>
            <a:r>
              <a:rPr lang="en-GB" sz="2400" dirty="0">
                <a:solidFill>
                  <a:srgbClr val="000000"/>
                </a:solidFill>
                <a:latin typeface="Arial" panose="020B0604020202020204" pitchFamily="34" charset="0"/>
                <a:cs typeface="Arial" panose="020B0604020202020204" pitchFamily="34" charset="0"/>
              </a:rPr>
              <a:t> will increase almost </a:t>
            </a:r>
            <a:r>
              <a:rPr lang="en-GB" sz="2400" b="1" dirty="0">
                <a:solidFill>
                  <a:srgbClr val="000000"/>
                </a:solidFill>
                <a:latin typeface="Arial" panose="020B0604020202020204" pitchFamily="34" charset="0"/>
                <a:cs typeface="Arial" panose="020B0604020202020204" pitchFamily="34" charset="0"/>
              </a:rPr>
              <a:t>3-fold</a:t>
            </a:r>
            <a:r>
              <a:rPr lang="en-GB" sz="2400" dirty="0">
                <a:solidFill>
                  <a:srgbClr val="000000"/>
                </a:solidFill>
                <a:latin typeface="Arial" panose="020B0604020202020204" pitchFamily="34" charset="0"/>
                <a:cs typeface="Arial" panose="020B0604020202020204" pitchFamily="34" charset="0"/>
              </a:rPr>
              <a:t> under </a:t>
            </a:r>
            <a:r>
              <a:rPr lang="en-GB" sz="2400" b="1" dirty="0">
                <a:solidFill>
                  <a:srgbClr val="000000"/>
                </a:solidFill>
                <a:latin typeface="Arial" panose="020B0604020202020204" pitchFamily="34" charset="0"/>
                <a:cs typeface="Arial" panose="020B0604020202020204" pitchFamily="34" charset="0"/>
              </a:rPr>
              <a:t>GWL1.5⁰C</a:t>
            </a:r>
            <a:r>
              <a:rPr lang="en-GB" sz="2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34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p:bldP spid="7" grpId="0"/>
      <p:bldP spid="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681C87-78E9-45F9-A388-1B35AE4EB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6" y="885212"/>
            <a:ext cx="11906248" cy="5953124"/>
          </a:xfrm>
          <a:prstGeom prst="rect">
            <a:avLst/>
          </a:prstGeom>
        </p:spPr>
      </p:pic>
      <p:sp>
        <p:nvSpPr>
          <p:cNvPr id="2" name="Title 1">
            <a:extLst>
              <a:ext uri="{FF2B5EF4-FFF2-40B4-BE49-F238E27FC236}">
                <a16:creationId xmlns:a16="http://schemas.microsoft.com/office/drawing/2014/main" id="{49CC1EB0-8C8C-447A-8091-CD6860EDF98A}"/>
              </a:ext>
            </a:extLst>
          </p:cNvPr>
          <p:cNvSpPr>
            <a:spLocks noGrp="1"/>
          </p:cNvSpPr>
          <p:nvPr>
            <p:ph type="title"/>
          </p:nvPr>
        </p:nvSpPr>
        <p:spPr>
          <a:xfrm>
            <a:off x="695506" y="333452"/>
            <a:ext cx="10295223" cy="428550"/>
          </a:xfrm>
        </p:spPr>
        <p:txBody>
          <a:bodyPr>
            <a:normAutofit fontScale="90000"/>
          </a:bodyPr>
          <a:lstStyle/>
          <a:p>
            <a:r>
              <a:rPr lang="en-GB" sz="2800" dirty="0"/>
              <a:t>10-year event</a:t>
            </a:r>
            <a:r>
              <a:rPr lang="tr-TR" sz="2800" dirty="0"/>
              <a:t>s</a:t>
            </a:r>
            <a:r>
              <a:rPr lang="en-GB" sz="2800" dirty="0"/>
              <a:t> will occur about every 3 years instead of 10 years.</a:t>
            </a:r>
            <a:br>
              <a:rPr lang="en-GB" sz="2800" dirty="0"/>
            </a:br>
            <a:endParaRPr lang="en-GB" sz="2800" dirty="0"/>
          </a:p>
        </p:txBody>
      </p:sp>
      <p:sp>
        <p:nvSpPr>
          <p:cNvPr id="8" name="Rectangle 7">
            <a:extLst>
              <a:ext uri="{FF2B5EF4-FFF2-40B4-BE49-F238E27FC236}">
                <a16:creationId xmlns:a16="http://schemas.microsoft.com/office/drawing/2014/main" id="{1D975627-C3D7-4AED-822D-81F582C6B229}"/>
              </a:ext>
            </a:extLst>
          </p:cNvPr>
          <p:cNvSpPr/>
          <p:nvPr/>
        </p:nvSpPr>
        <p:spPr>
          <a:xfrm>
            <a:off x="10811436" y="6438226"/>
            <a:ext cx="1521739" cy="400110"/>
          </a:xfrm>
          <a:prstGeom prst="rect">
            <a:avLst/>
          </a:prstGeom>
        </p:spPr>
        <p:txBody>
          <a:bodyPr wrap="square">
            <a:spAutoFit/>
          </a:bodyPr>
          <a:lstStyle/>
          <a:p>
            <a:r>
              <a:rPr lang="en-GB" sz="2000" dirty="0"/>
              <a:t>SSP5-8.5</a:t>
            </a:r>
          </a:p>
        </p:txBody>
      </p:sp>
      <p:pic>
        <p:nvPicPr>
          <p:cNvPr id="9" name="Picture 8">
            <a:extLst>
              <a:ext uri="{FF2B5EF4-FFF2-40B4-BE49-F238E27FC236}">
                <a16:creationId xmlns:a16="http://schemas.microsoft.com/office/drawing/2014/main" id="{37828EF2-050E-45BC-80D7-EEC490F6EA0D}"/>
              </a:ext>
            </a:extLst>
          </p:cNvPr>
          <p:cNvPicPr>
            <a:picLocks noChangeAspect="1"/>
          </p:cNvPicPr>
          <p:nvPr/>
        </p:nvPicPr>
        <p:blipFill rotWithShape="1">
          <a:blip r:embed="rId4">
            <a:extLst>
              <a:ext uri="{28A0092B-C50C-407E-A947-70E740481C1C}">
                <a14:useLocalDpi xmlns:a14="http://schemas.microsoft.com/office/drawing/2010/main" val="0"/>
              </a:ext>
            </a:extLst>
          </a:blip>
          <a:srcRect t="46297" r="82480" b="7469"/>
          <a:stretch/>
        </p:blipFill>
        <p:spPr>
          <a:xfrm>
            <a:off x="288926" y="2432577"/>
            <a:ext cx="3168380" cy="4180659"/>
          </a:xfrm>
          <a:prstGeom prst="roundRect">
            <a:avLst/>
          </a:prstGeom>
          <a:ln>
            <a:noFill/>
          </a:ln>
          <a:effectLst>
            <a:outerShdw blurRad="63500" sx="105000" sy="105000" algn="ctr" rotWithShape="0">
              <a:prstClr val="black">
                <a:alpha val="30000"/>
              </a:prstClr>
            </a:outerShdw>
          </a:effectLst>
        </p:spPr>
      </p:pic>
      <p:sp>
        <p:nvSpPr>
          <p:cNvPr id="10" name="Rectangle 9">
            <a:extLst>
              <a:ext uri="{FF2B5EF4-FFF2-40B4-BE49-F238E27FC236}">
                <a16:creationId xmlns:a16="http://schemas.microsoft.com/office/drawing/2014/main" id="{320284C7-6C55-4F23-A78D-9EF7C6511B48}"/>
              </a:ext>
            </a:extLst>
          </p:cNvPr>
          <p:cNvSpPr/>
          <p:nvPr/>
        </p:nvSpPr>
        <p:spPr>
          <a:xfrm>
            <a:off x="4682477" y="5454062"/>
            <a:ext cx="2532602" cy="1384995"/>
          </a:xfrm>
          <a:prstGeom prst="rect">
            <a:avLst/>
          </a:prstGeom>
        </p:spPr>
        <p:txBody>
          <a:bodyPr wrap="square" lIns="91440" tIns="45720" rIns="91440" bIns="45720" anchor="t">
            <a:spAutoFit/>
          </a:bodyPr>
          <a:lstStyle/>
          <a:p>
            <a:pPr algn="just"/>
            <a:r>
              <a:rPr lang="en-GB" sz="1050" dirty="0" err="1">
                <a:solidFill>
                  <a:srgbClr val="7F7F7F"/>
                </a:solidFill>
                <a:latin typeface="Arial"/>
                <a:cs typeface="Arial"/>
              </a:rPr>
              <a:t>Paçal</a:t>
            </a:r>
            <a:r>
              <a:rPr lang="en-GB" sz="1050" dirty="0">
                <a:solidFill>
                  <a:srgbClr val="7F7F7F"/>
                </a:solidFill>
                <a:latin typeface="Arial"/>
                <a:cs typeface="Arial"/>
              </a:rPr>
              <a:t>, A., Hassler, B., Weigel, K., Kurnaz, M. L., Wehner, M. F., &amp; Eyring, V. (2023). Detecting Extreme Temperature Events Using Gaussian Mixture Models. Journal of Geophysical Research: Atmospheres, 128, e2023JD038906. https://doi.org/10.1029/2023JD038906</a:t>
            </a:r>
            <a:endParaRPr lang="en-US" sz="1400" dirty="0"/>
          </a:p>
        </p:txBody>
      </p:sp>
    </p:spTree>
    <p:extLst>
      <p:ext uri="{BB962C8B-B14F-4D97-AF65-F5344CB8AC3E}">
        <p14:creationId xmlns:p14="http://schemas.microsoft.com/office/powerpoint/2010/main" val="318107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681C87-78E9-45F9-A388-1B35AE4EB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6" y="885212"/>
            <a:ext cx="11906248" cy="5953124"/>
          </a:xfrm>
          <a:prstGeom prst="rect">
            <a:avLst/>
          </a:prstGeom>
        </p:spPr>
      </p:pic>
      <p:sp>
        <p:nvSpPr>
          <p:cNvPr id="2" name="Title 1">
            <a:extLst>
              <a:ext uri="{FF2B5EF4-FFF2-40B4-BE49-F238E27FC236}">
                <a16:creationId xmlns:a16="http://schemas.microsoft.com/office/drawing/2014/main" id="{49CC1EB0-8C8C-447A-8091-CD6860EDF98A}"/>
              </a:ext>
            </a:extLst>
          </p:cNvPr>
          <p:cNvSpPr>
            <a:spLocks noGrp="1"/>
          </p:cNvSpPr>
          <p:nvPr>
            <p:ph type="title"/>
          </p:nvPr>
        </p:nvSpPr>
        <p:spPr>
          <a:xfrm>
            <a:off x="695506" y="333452"/>
            <a:ext cx="10295223" cy="428550"/>
          </a:xfrm>
        </p:spPr>
        <p:txBody>
          <a:bodyPr>
            <a:normAutofit fontScale="90000"/>
          </a:bodyPr>
          <a:lstStyle/>
          <a:p>
            <a:r>
              <a:rPr lang="en-GB" sz="2800" dirty="0"/>
              <a:t>CAR region has the highest increase in 10-year event.</a:t>
            </a:r>
          </a:p>
        </p:txBody>
      </p:sp>
      <p:sp>
        <p:nvSpPr>
          <p:cNvPr id="8" name="Rectangle 7">
            <a:extLst>
              <a:ext uri="{FF2B5EF4-FFF2-40B4-BE49-F238E27FC236}">
                <a16:creationId xmlns:a16="http://schemas.microsoft.com/office/drawing/2014/main" id="{1D975627-C3D7-4AED-822D-81F582C6B229}"/>
              </a:ext>
            </a:extLst>
          </p:cNvPr>
          <p:cNvSpPr/>
          <p:nvPr/>
        </p:nvSpPr>
        <p:spPr>
          <a:xfrm>
            <a:off x="10811436" y="6438226"/>
            <a:ext cx="1521739" cy="400110"/>
          </a:xfrm>
          <a:prstGeom prst="rect">
            <a:avLst/>
          </a:prstGeom>
        </p:spPr>
        <p:txBody>
          <a:bodyPr wrap="square">
            <a:spAutoFit/>
          </a:bodyPr>
          <a:lstStyle/>
          <a:p>
            <a:r>
              <a:rPr lang="en-GB" sz="2000" dirty="0"/>
              <a:t>SSP5-8.5</a:t>
            </a:r>
          </a:p>
        </p:txBody>
      </p:sp>
      <p:pic>
        <p:nvPicPr>
          <p:cNvPr id="9" name="Picture 8">
            <a:extLst>
              <a:ext uri="{FF2B5EF4-FFF2-40B4-BE49-F238E27FC236}">
                <a16:creationId xmlns:a16="http://schemas.microsoft.com/office/drawing/2014/main" id="{37828EF2-050E-45BC-80D7-EEC490F6EA0D}"/>
              </a:ext>
            </a:extLst>
          </p:cNvPr>
          <p:cNvPicPr>
            <a:picLocks noChangeAspect="1"/>
          </p:cNvPicPr>
          <p:nvPr/>
        </p:nvPicPr>
        <p:blipFill rotWithShape="1">
          <a:blip r:embed="rId4">
            <a:extLst>
              <a:ext uri="{28A0092B-C50C-407E-A947-70E740481C1C}">
                <a14:useLocalDpi xmlns:a14="http://schemas.microsoft.com/office/drawing/2010/main" val="0"/>
              </a:ext>
            </a:extLst>
          </a:blip>
          <a:srcRect l="24894" t="25883" r="63788" b="55293"/>
          <a:stretch/>
        </p:blipFill>
        <p:spPr>
          <a:xfrm>
            <a:off x="2604655" y="1873403"/>
            <a:ext cx="2820828" cy="2346036"/>
          </a:xfrm>
          <a:prstGeom prst="roundRect">
            <a:avLst/>
          </a:prstGeom>
          <a:ln>
            <a:noFill/>
          </a:ln>
          <a:effectLst>
            <a:outerShdw blurRad="63500" sx="105000" sy="105000" algn="ctr" rotWithShape="0">
              <a:prstClr val="black">
                <a:alpha val="30000"/>
              </a:prstClr>
            </a:outerShdw>
          </a:effectLst>
        </p:spPr>
      </p:pic>
      <p:sp>
        <p:nvSpPr>
          <p:cNvPr id="10" name="Rectangle 9">
            <a:extLst>
              <a:ext uri="{FF2B5EF4-FFF2-40B4-BE49-F238E27FC236}">
                <a16:creationId xmlns:a16="http://schemas.microsoft.com/office/drawing/2014/main" id="{320284C7-6C55-4F23-A78D-9EF7C6511B48}"/>
              </a:ext>
            </a:extLst>
          </p:cNvPr>
          <p:cNvSpPr/>
          <p:nvPr/>
        </p:nvSpPr>
        <p:spPr>
          <a:xfrm>
            <a:off x="4682477" y="5454062"/>
            <a:ext cx="2532602" cy="1384995"/>
          </a:xfrm>
          <a:prstGeom prst="rect">
            <a:avLst/>
          </a:prstGeom>
        </p:spPr>
        <p:txBody>
          <a:bodyPr wrap="square" lIns="91440" tIns="45720" rIns="91440" bIns="45720" anchor="t">
            <a:spAutoFit/>
          </a:bodyPr>
          <a:lstStyle/>
          <a:p>
            <a:pPr algn="just"/>
            <a:r>
              <a:rPr lang="en-GB" sz="1050" dirty="0" err="1">
                <a:solidFill>
                  <a:srgbClr val="7F7F7F"/>
                </a:solidFill>
                <a:latin typeface="Arial"/>
                <a:cs typeface="Arial"/>
              </a:rPr>
              <a:t>Paçal</a:t>
            </a:r>
            <a:r>
              <a:rPr lang="en-GB" sz="1050" dirty="0">
                <a:solidFill>
                  <a:srgbClr val="7F7F7F"/>
                </a:solidFill>
                <a:latin typeface="Arial"/>
                <a:cs typeface="Arial"/>
              </a:rPr>
              <a:t>, A., Hassler, B., Weigel, K., Kurnaz, M. L., Wehner, M. F., &amp; Eyring, V. (2023). Detecting Extreme Temperature Events Using Gaussian Mixture Models. Journal of Geophysical Research: Atmospheres, 128, e2023JD038906. https://doi.org/10.1029/2023JD038906</a:t>
            </a:r>
            <a:endParaRPr lang="en-US" sz="1400" dirty="0"/>
          </a:p>
        </p:txBody>
      </p:sp>
    </p:spTree>
    <p:extLst>
      <p:ext uri="{BB962C8B-B14F-4D97-AF65-F5344CB8AC3E}">
        <p14:creationId xmlns:p14="http://schemas.microsoft.com/office/powerpoint/2010/main" val="350912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681C87-78E9-45F9-A388-1B35AE4EB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6" y="885212"/>
            <a:ext cx="11906248" cy="5953124"/>
          </a:xfrm>
          <a:prstGeom prst="rect">
            <a:avLst/>
          </a:prstGeom>
        </p:spPr>
      </p:pic>
      <p:sp>
        <p:nvSpPr>
          <p:cNvPr id="2" name="Title 1">
            <a:extLst>
              <a:ext uri="{FF2B5EF4-FFF2-40B4-BE49-F238E27FC236}">
                <a16:creationId xmlns:a16="http://schemas.microsoft.com/office/drawing/2014/main" id="{49CC1EB0-8C8C-447A-8091-CD6860EDF98A}"/>
              </a:ext>
            </a:extLst>
          </p:cNvPr>
          <p:cNvSpPr>
            <a:spLocks noGrp="1"/>
          </p:cNvSpPr>
          <p:nvPr>
            <p:ph type="title"/>
          </p:nvPr>
        </p:nvSpPr>
        <p:spPr>
          <a:xfrm>
            <a:off x="695506" y="333452"/>
            <a:ext cx="10295223" cy="428550"/>
          </a:xfrm>
        </p:spPr>
        <p:txBody>
          <a:bodyPr>
            <a:normAutofit fontScale="90000"/>
          </a:bodyPr>
          <a:lstStyle/>
          <a:p>
            <a:r>
              <a:rPr lang="en-GB" sz="2800" dirty="0"/>
              <a:t>WCE region has a higher increase compared EEU and NEU.</a:t>
            </a:r>
          </a:p>
        </p:txBody>
      </p:sp>
      <p:sp>
        <p:nvSpPr>
          <p:cNvPr id="8" name="Rectangle 7">
            <a:extLst>
              <a:ext uri="{FF2B5EF4-FFF2-40B4-BE49-F238E27FC236}">
                <a16:creationId xmlns:a16="http://schemas.microsoft.com/office/drawing/2014/main" id="{1D975627-C3D7-4AED-822D-81F582C6B229}"/>
              </a:ext>
            </a:extLst>
          </p:cNvPr>
          <p:cNvSpPr/>
          <p:nvPr/>
        </p:nvSpPr>
        <p:spPr>
          <a:xfrm>
            <a:off x="10811436" y="6438226"/>
            <a:ext cx="1521739" cy="400110"/>
          </a:xfrm>
          <a:prstGeom prst="rect">
            <a:avLst/>
          </a:prstGeom>
        </p:spPr>
        <p:txBody>
          <a:bodyPr wrap="square">
            <a:spAutoFit/>
          </a:bodyPr>
          <a:lstStyle/>
          <a:p>
            <a:r>
              <a:rPr lang="en-GB" sz="2000" dirty="0"/>
              <a:t>SSP5-8.5</a:t>
            </a:r>
          </a:p>
        </p:txBody>
      </p:sp>
      <p:pic>
        <p:nvPicPr>
          <p:cNvPr id="9" name="Picture 8">
            <a:extLst>
              <a:ext uri="{FF2B5EF4-FFF2-40B4-BE49-F238E27FC236}">
                <a16:creationId xmlns:a16="http://schemas.microsoft.com/office/drawing/2014/main" id="{37828EF2-050E-45BC-80D7-EEC490F6EA0D}"/>
              </a:ext>
            </a:extLst>
          </p:cNvPr>
          <p:cNvPicPr>
            <a:picLocks noChangeAspect="1"/>
          </p:cNvPicPr>
          <p:nvPr/>
        </p:nvPicPr>
        <p:blipFill rotWithShape="1">
          <a:blip r:embed="rId4">
            <a:extLst>
              <a:ext uri="{28A0092B-C50C-407E-A947-70E740481C1C}">
                <a14:useLocalDpi xmlns:a14="http://schemas.microsoft.com/office/drawing/2010/main" val="0"/>
              </a:ext>
            </a:extLst>
          </a:blip>
          <a:srcRect l="45572" t="5769" r="31163" b="73344"/>
          <a:stretch/>
        </p:blipFill>
        <p:spPr>
          <a:xfrm>
            <a:off x="3566518" y="1072983"/>
            <a:ext cx="5798438" cy="2603090"/>
          </a:xfrm>
          <a:prstGeom prst="roundRect">
            <a:avLst/>
          </a:prstGeom>
          <a:ln>
            <a:noFill/>
          </a:ln>
          <a:effectLst>
            <a:outerShdw blurRad="63500" sx="105000" sy="105000" algn="ctr" rotWithShape="0">
              <a:prstClr val="black">
                <a:alpha val="30000"/>
              </a:prstClr>
            </a:outerShdw>
          </a:effectLst>
        </p:spPr>
      </p:pic>
      <p:sp>
        <p:nvSpPr>
          <p:cNvPr id="10" name="Rectangle 9">
            <a:extLst>
              <a:ext uri="{FF2B5EF4-FFF2-40B4-BE49-F238E27FC236}">
                <a16:creationId xmlns:a16="http://schemas.microsoft.com/office/drawing/2014/main" id="{320284C7-6C55-4F23-A78D-9EF7C6511B48}"/>
              </a:ext>
            </a:extLst>
          </p:cNvPr>
          <p:cNvSpPr/>
          <p:nvPr/>
        </p:nvSpPr>
        <p:spPr>
          <a:xfrm>
            <a:off x="4682477" y="5454062"/>
            <a:ext cx="2532602" cy="1384995"/>
          </a:xfrm>
          <a:prstGeom prst="rect">
            <a:avLst/>
          </a:prstGeom>
        </p:spPr>
        <p:txBody>
          <a:bodyPr wrap="square" lIns="91440" tIns="45720" rIns="91440" bIns="45720" anchor="t">
            <a:spAutoFit/>
          </a:bodyPr>
          <a:lstStyle/>
          <a:p>
            <a:pPr algn="just"/>
            <a:r>
              <a:rPr lang="en-GB" sz="1050" dirty="0" err="1">
                <a:solidFill>
                  <a:srgbClr val="7F7F7F"/>
                </a:solidFill>
                <a:latin typeface="Arial"/>
                <a:cs typeface="Arial"/>
              </a:rPr>
              <a:t>Paçal</a:t>
            </a:r>
            <a:r>
              <a:rPr lang="en-GB" sz="1050" dirty="0">
                <a:solidFill>
                  <a:srgbClr val="7F7F7F"/>
                </a:solidFill>
                <a:latin typeface="Arial"/>
                <a:cs typeface="Arial"/>
              </a:rPr>
              <a:t>, A., Hassler, B., Weigel, K., Kurnaz, M. L., Wehner, M. F., &amp; Eyring, V. (2023). Detecting Extreme Temperature Events Using Gaussian Mixture Models. Journal of Geophysical Research: Atmospheres, 128, e2023JD038906. https://doi.org/10.1029/2023JD038906</a:t>
            </a:r>
            <a:endParaRPr lang="en-US" sz="1400" dirty="0"/>
          </a:p>
        </p:txBody>
      </p:sp>
    </p:spTree>
    <p:extLst>
      <p:ext uri="{BB962C8B-B14F-4D97-AF65-F5344CB8AC3E}">
        <p14:creationId xmlns:p14="http://schemas.microsoft.com/office/powerpoint/2010/main" val="4157970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681C87-78E9-45F9-A388-1B35AE4EB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6" y="885212"/>
            <a:ext cx="11906248" cy="5953124"/>
          </a:xfrm>
          <a:prstGeom prst="rect">
            <a:avLst/>
          </a:prstGeom>
        </p:spPr>
      </p:pic>
      <p:sp>
        <p:nvSpPr>
          <p:cNvPr id="2" name="Title 1">
            <a:extLst>
              <a:ext uri="{FF2B5EF4-FFF2-40B4-BE49-F238E27FC236}">
                <a16:creationId xmlns:a16="http://schemas.microsoft.com/office/drawing/2014/main" id="{49CC1EB0-8C8C-447A-8091-CD6860EDF98A}"/>
              </a:ext>
            </a:extLst>
          </p:cNvPr>
          <p:cNvSpPr>
            <a:spLocks noGrp="1"/>
          </p:cNvSpPr>
          <p:nvPr>
            <p:ph type="title"/>
          </p:nvPr>
        </p:nvSpPr>
        <p:spPr>
          <a:xfrm>
            <a:off x="695506" y="333452"/>
            <a:ext cx="10295223" cy="428550"/>
          </a:xfrm>
        </p:spPr>
        <p:txBody>
          <a:bodyPr>
            <a:normAutofit fontScale="90000"/>
          </a:bodyPr>
          <a:lstStyle/>
          <a:p>
            <a:r>
              <a:rPr lang="en-GB" sz="2800" dirty="0"/>
              <a:t>The smallest increase in hot extremes is observed in WAN region.</a:t>
            </a:r>
          </a:p>
        </p:txBody>
      </p:sp>
      <p:sp>
        <p:nvSpPr>
          <p:cNvPr id="8" name="Rectangle 7">
            <a:extLst>
              <a:ext uri="{FF2B5EF4-FFF2-40B4-BE49-F238E27FC236}">
                <a16:creationId xmlns:a16="http://schemas.microsoft.com/office/drawing/2014/main" id="{1D975627-C3D7-4AED-822D-81F582C6B229}"/>
              </a:ext>
            </a:extLst>
          </p:cNvPr>
          <p:cNvSpPr/>
          <p:nvPr/>
        </p:nvSpPr>
        <p:spPr>
          <a:xfrm>
            <a:off x="10811436" y="6438226"/>
            <a:ext cx="1521739" cy="400110"/>
          </a:xfrm>
          <a:prstGeom prst="rect">
            <a:avLst/>
          </a:prstGeom>
        </p:spPr>
        <p:txBody>
          <a:bodyPr wrap="square">
            <a:spAutoFit/>
          </a:bodyPr>
          <a:lstStyle/>
          <a:p>
            <a:r>
              <a:rPr lang="en-GB" sz="2000" dirty="0"/>
              <a:t>SSP5-8.5</a:t>
            </a:r>
          </a:p>
        </p:txBody>
      </p:sp>
      <p:pic>
        <p:nvPicPr>
          <p:cNvPr id="9" name="Picture 8">
            <a:extLst>
              <a:ext uri="{FF2B5EF4-FFF2-40B4-BE49-F238E27FC236}">
                <a16:creationId xmlns:a16="http://schemas.microsoft.com/office/drawing/2014/main" id="{37828EF2-050E-45BC-80D7-EEC490F6EA0D}"/>
              </a:ext>
            </a:extLst>
          </p:cNvPr>
          <p:cNvPicPr>
            <a:picLocks noChangeAspect="1"/>
          </p:cNvPicPr>
          <p:nvPr/>
        </p:nvPicPr>
        <p:blipFill rotWithShape="1">
          <a:blip r:embed="rId4">
            <a:extLst>
              <a:ext uri="{28A0092B-C50C-407E-A947-70E740481C1C}">
                <a14:useLocalDpi xmlns:a14="http://schemas.microsoft.com/office/drawing/2010/main" val="0"/>
              </a:ext>
            </a:extLst>
          </a:blip>
          <a:srcRect l="14385" t="87649" r="75454" b="255"/>
          <a:stretch/>
        </p:blipFill>
        <p:spPr>
          <a:xfrm>
            <a:off x="1466743" y="4802909"/>
            <a:ext cx="3419556" cy="2035427"/>
          </a:xfrm>
          <a:prstGeom prst="roundRect">
            <a:avLst/>
          </a:prstGeom>
          <a:ln>
            <a:noFill/>
          </a:ln>
          <a:effectLst>
            <a:outerShdw blurRad="63500" sx="105000" sy="105000" algn="ctr" rotWithShape="0">
              <a:prstClr val="black">
                <a:alpha val="30000"/>
              </a:prstClr>
            </a:outerShdw>
          </a:effectLst>
        </p:spPr>
      </p:pic>
      <p:sp>
        <p:nvSpPr>
          <p:cNvPr id="10" name="Rectangle 9">
            <a:extLst>
              <a:ext uri="{FF2B5EF4-FFF2-40B4-BE49-F238E27FC236}">
                <a16:creationId xmlns:a16="http://schemas.microsoft.com/office/drawing/2014/main" id="{320284C7-6C55-4F23-A78D-9EF7C6511B48}"/>
              </a:ext>
            </a:extLst>
          </p:cNvPr>
          <p:cNvSpPr/>
          <p:nvPr/>
        </p:nvSpPr>
        <p:spPr>
          <a:xfrm>
            <a:off x="4682477" y="5454062"/>
            <a:ext cx="2532602" cy="1384995"/>
          </a:xfrm>
          <a:prstGeom prst="rect">
            <a:avLst/>
          </a:prstGeom>
        </p:spPr>
        <p:txBody>
          <a:bodyPr wrap="square" lIns="91440" tIns="45720" rIns="91440" bIns="45720" anchor="t">
            <a:spAutoFit/>
          </a:bodyPr>
          <a:lstStyle/>
          <a:p>
            <a:pPr algn="just"/>
            <a:r>
              <a:rPr lang="en-GB" sz="1050" dirty="0" err="1">
                <a:solidFill>
                  <a:srgbClr val="7F7F7F"/>
                </a:solidFill>
                <a:latin typeface="Arial"/>
                <a:cs typeface="Arial"/>
              </a:rPr>
              <a:t>Paçal</a:t>
            </a:r>
            <a:r>
              <a:rPr lang="en-GB" sz="1050" dirty="0">
                <a:solidFill>
                  <a:srgbClr val="7F7F7F"/>
                </a:solidFill>
                <a:latin typeface="Arial"/>
                <a:cs typeface="Arial"/>
              </a:rPr>
              <a:t>, A., Hassler, B., Weigel, K., Kurnaz, M. L., Wehner, M. F., &amp; Eyring, V. (2023). Detecting Extreme Temperature Events Using Gaussian Mixture Models. Journal of Geophysical Research: Atmospheres, 128, e2023JD038906. https://doi.org/10.1029/2023JD038906</a:t>
            </a:r>
            <a:endParaRPr lang="en-US" sz="1400" dirty="0"/>
          </a:p>
        </p:txBody>
      </p:sp>
    </p:spTree>
    <p:extLst>
      <p:ext uri="{BB962C8B-B14F-4D97-AF65-F5344CB8AC3E}">
        <p14:creationId xmlns:p14="http://schemas.microsoft.com/office/powerpoint/2010/main" val="1844005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3BE0A2-157A-4703-ACFF-7CE676BD0A9F}"/>
              </a:ext>
            </a:extLst>
          </p:cNvPr>
          <p:cNvSpPr>
            <a:spLocks noGrp="1"/>
          </p:cNvSpPr>
          <p:nvPr>
            <p:ph type="title"/>
          </p:nvPr>
        </p:nvSpPr>
        <p:spPr>
          <a:xfrm>
            <a:off x="695507" y="333451"/>
            <a:ext cx="10248718" cy="1084801"/>
          </a:xfrm>
        </p:spPr>
        <p:txBody>
          <a:bodyPr>
            <a:normAutofit fontScale="90000"/>
          </a:bodyPr>
          <a:lstStyle/>
          <a:p>
            <a:r>
              <a:rPr lang="en-GB" sz="2800" dirty="0"/>
              <a:t>Identifying extreme temperature events is crucial due to the significant risks they pose to human society and the environment.</a:t>
            </a:r>
            <a:endParaRPr lang="en-GB" dirty="0"/>
          </a:p>
        </p:txBody>
      </p:sp>
      <p:sp>
        <p:nvSpPr>
          <p:cNvPr id="2" name="Text Placeholder 1">
            <a:extLst>
              <a:ext uri="{FF2B5EF4-FFF2-40B4-BE49-F238E27FC236}">
                <a16:creationId xmlns:a16="http://schemas.microsoft.com/office/drawing/2014/main" id="{EA667095-D4B9-4255-B7C1-DF2B235CFE27}"/>
              </a:ext>
            </a:extLst>
          </p:cNvPr>
          <p:cNvSpPr>
            <a:spLocks noGrp="1"/>
          </p:cNvSpPr>
          <p:nvPr>
            <p:ph idx="1"/>
          </p:nvPr>
        </p:nvSpPr>
        <p:spPr>
          <a:xfrm>
            <a:off x="1078358" y="3462710"/>
            <a:ext cx="4469494" cy="1132558"/>
          </a:xfrm>
        </p:spPr>
        <p:txBody>
          <a:bodyPr>
            <a:noAutofit/>
          </a:bodyPr>
          <a:lstStyle/>
          <a:p>
            <a:pPr marL="0" indent="0" algn="just">
              <a:buNone/>
            </a:pPr>
            <a:r>
              <a:rPr lang="en-GB" sz="2000" b="1" dirty="0">
                <a:latin typeface="+mn-lt"/>
              </a:rPr>
              <a:t>Current methods </a:t>
            </a:r>
            <a:r>
              <a:rPr lang="en-GB" sz="2000" dirty="0">
                <a:latin typeface="+mn-lt"/>
              </a:rPr>
              <a:t>for defining an extreme temperature event typically </a:t>
            </a:r>
            <a:r>
              <a:rPr lang="en-GB" sz="2000" b="1" dirty="0">
                <a:latin typeface="+mn-lt"/>
              </a:rPr>
              <a:t>assume</a:t>
            </a:r>
            <a:r>
              <a:rPr lang="en-GB" sz="2000" dirty="0">
                <a:latin typeface="+mn-lt"/>
              </a:rPr>
              <a:t> </a:t>
            </a:r>
            <a:r>
              <a:rPr lang="en-GB" sz="2000" b="1" dirty="0">
                <a:latin typeface="+mn-lt"/>
              </a:rPr>
              <a:t>a unimodal distribution.</a:t>
            </a:r>
            <a:endParaRPr lang="en-GB" b="1" dirty="0">
              <a:latin typeface="+mn-lt"/>
            </a:endParaRPr>
          </a:p>
        </p:txBody>
      </p:sp>
      <p:pic>
        <p:nvPicPr>
          <p:cNvPr id="4" name="Graphic 3" descr="Exclamation mark">
            <a:extLst>
              <a:ext uri="{FF2B5EF4-FFF2-40B4-BE49-F238E27FC236}">
                <a16:creationId xmlns:a16="http://schemas.microsoft.com/office/drawing/2014/main" id="{55566A80-3498-4AC1-B6FE-2E2A594BF1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612" y="3687605"/>
            <a:ext cx="540000" cy="540000"/>
          </a:xfrm>
          <a:prstGeom prst="rect">
            <a:avLst/>
          </a:prstGeom>
        </p:spPr>
      </p:pic>
      <p:pic>
        <p:nvPicPr>
          <p:cNvPr id="7" name="Graphic 6" descr="Upward trend">
            <a:extLst>
              <a:ext uri="{FF2B5EF4-FFF2-40B4-BE49-F238E27FC236}">
                <a16:creationId xmlns:a16="http://schemas.microsoft.com/office/drawing/2014/main" id="{1D99C4FC-862B-4D7A-8AD6-4BA999066F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612" y="2419208"/>
            <a:ext cx="540000" cy="540000"/>
          </a:xfrm>
          <a:prstGeom prst="rect">
            <a:avLst/>
          </a:prstGeom>
        </p:spPr>
      </p:pic>
      <p:sp>
        <p:nvSpPr>
          <p:cNvPr id="10" name="Rectangle 9">
            <a:extLst>
              <a:ext uri="{FF2B5EF4-FFF2-40B4-BE49-F238E27FC236}">
                <a16:creationId xmlns:a16="http://schemas.microsoft.com/office/drawing/2014/main" id="{F375BC3C-CD03-47F8-B299-BFB5493971D6}"/>
              </a:ext>
            </a:extLst>
          </p:cNvPr>
          <p:cNvSpPr/>
          <p:nvPr/>
        </p:nvSpPr>
        <p:spPr>
          <a:xfrm>
            <a:off x="1078358" y="2027489"/>
            <a:ext cx="4469495" cy="1323439"/>
          </a:xfrm>
          <a:prstGeom prst="rect">
            <a:avLst/>
          </a:prstGeom>
        </p:spPr>
        <p:txBody>
          <a:bodyPr wrap="square">
            <a:spAutoFit/>
          </a:bodyPr>
          <a:lstStyle/>
          <a:p>
            <a:pPr lvl="0" algn="just" defTabSz="914583">
              <a:spcBef>
                <a:spcPts val="1000"/>
              </a:spcBef>
            </a:pPr>
            <a:r>
              <a:rPr lang="en-GB" sz="2000" dirty="0"/>
              <a:t>Climate change is altering the distribution of temperatures, leading to increasingly frequent and severe extreme temperature events.</a:t>
            </a:r>
          </a:p>
        </p:txBody>
      </p:sp>
      <p:pic>
        <p:nvPicPr>
          <p:cNvPr id="11" name="ChangingNormal">
            <a:hlinkClick r:id="" action="ppaction://media"/>
            <a:extLst>
              <a:ext uri="{FF2B5EF4-FFF2-40B4-BE49-F238E27FC236}">
                <a16:creationId xmlns:a16="http://schemas.microsoft.com/office/drawing/2014/main" id="{CFA83602-20DD-4C67-A774-554FD1A6754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5987" t="549" r="6284" b="9304"/>
          <a:stretch/>
        </p:blipFill>
        <p:spPr>
          <a:xfrm>
            <a:off x="6327223" y="1790658"/>
            <a:ext cx="4852347" cy="2804610"/>
          </a:xfrm>
          <a:prstGeom prst="rect">
            <a:avLst/>
          </a:prstGeom>
        </p:spPr>
      </p:pic>
    </p:spTree>
    <p:extLst>
      <p:ext uri="{BB962C8B-B14F-4D97-AF65-F5344CB8AC3E}">
        <p14:creationId xmlns:p14="http://schemas.microsoft.com/office/powerpoint/2010/main" val="3910377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mediacall" presetSubtype="0" fill="hold" nodeType="withEffect">
                                  <p:stCondLst>
                                    <p:cond delay="0"/>
                                  </p:stCondLst>
                                  <p:childTnLst>
                                    <p:cmd type="call" cmd="playFrom(0.0)">
                                      <p:cBhvr>
                                        <p:cTn id="26" dur="8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remove" display="0">
                  <p:stCondLst>
                    <p:cond delay="indefinite"/>
                  </p:stCondLst>
                </p:cTn>
                <p:tgtEl>
                  <p:spTgt spid="11"/>
                </p:tgtEl>
              </p:cMediaNode>
            </p:vide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childTnLst>
        </p:cTn>
      </p:par>
    </p:tnLst>
    <p:bldLst>
      <p:bldP spid="6" grpId="0"/>
      <p:bldP spid="2" grpId="0"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33882BB-3A5B-46FF-B44A-1DF7BAA80D5D}"/>
              </a:ext>
            </a:extLst>
          </p:cNvPr>
          <p:cNvSpPr>
            <a:spLocks noGrp="1"/>
          </p:cNvSpPr>
          <p:nvPr>
            <p:ph type="title"/>
          </p:nvPr>
        </p:nvSpPr>
        <p:spPr>
          <a:xfrm>
            <a:off x="695507" y="333452"/>
            <a:ext cx="10058712" cy="537678"/>
          </a:xfrm>
        </p:spPr>
        <p:txBody>
          <a:bodyPr lIns="108000"/>
          <a:lstStyle/>
          <a:p>
            <a:r>
              <a:rPr lang="en-GB" dirty="0"/>
              <a:t>Summary of the 1</a:t>
            </a:r>
            <a:r>
              <a:rPr lang="en-GB" baseline="30000" dirty="0"/>
              <a:t>st</a:t>
            </a:r>
            <a:r>
              <a:rPr lang="en-GB" dirty="0"/>
              <a:t> study</a:t>
            </a:r>
          </a:p>
        </p:txBody>
      </p:sp>
      <p:sp>
        <p:nvSpPr>
          <p:cNvPr id="9" name="Text Placeholder 8">
            <a:extLst>
              <a:ext uri="{FF2B5EF4-FFF2-40B4-BE49-F238E27FC236}">
                <a16:creationId xmlns:a16="http://schemas.microsoft.com/office/drawing/2014/main" id="{9C85DE01-8E08-4525-A7AD-14E282EBFDD4}"/>
              </a:ext>
            </a:extLst>
          </p:cNvPr>
          <p:cNvSpPr>
            <a:spLocks noGrp="1"/>
          </p:cNvSpPr>
          <p:nvPr>
            <p:ph idx="1"/>
          </p:nvPr>
        </p:nvSpPr>
        <p:spPr>
          <a:xfrm>
            <a:off x="786966" y="755418"/>
            <a:ext cx="10058712" cy="4431983"/>
          </a:xfrm>
        </p:spPr>
        <p:txBody>
          <a:bodyPr wrap="square">
            <a:spAutoFit/>
          </a:bodyPr>
          <a:lstStyle/>
          <a:p>
            <a:pPr marL="0" indent="0">
              <a:spcBef>
                <a:spcPts val="1200"/>
              </a:spcBef>
              <a:buNone/>
            </a:pPr>
            <a:r>
              <a:rPr lang="en-GB" sz="2200" dirty="0">
                <a:latin typeface="+mn-lt"/>
              </a:rPr>
              <a:t>Extreme events can be determined with </a:t>
            </a:r>
            <a:r>
              <a:rPr lang="en-GB" sz="2200" b="1" dirty="0">
                <a:latin typeface="+mn-lt"/>
              </a:rPr>
              <a:t>GMM</a:t>
            </a:r>
            <a:r>
              <a:rPr lang="en-GB" sz="2200" dirty="0">
                <a:latin typeface="+mn-lt"/>
              </a:rPr>
              <a:t> which </a:t>
            </a:r>
            <a:r>
              <a:rPr lang="en-GB" sz="2200" b="1" dirty="0">
                <a:latin typeface="+mn-lt"/>
              </a:rPr>
              <a:t>conserves the information </a:t>
            </a:r>
            <a:r>
              <a:rPr lang="en-GB" sz="2200" dirty="0">
                <a:latin typeface="+mn-lt"/>
              </a:rPr>
              <a:t>from a grid’s temperature distribution.</a:t>
            </a:r>
            <a:endParaRPr lang="tr-TR" sz="2200" dirty="0">
              <a:latin typeface="+mn-lt"/>
            </a:endParaRPr>
          </a:p>
          <a:p>
            <a:pPr marL="0" indent="0">
              <a:spcBef>
                <a:spcPts val="1200"/>
              </a:spcBef>
              <a:buNone/>
            </a:pPr>
            <a:r>
              <a:rPr lang="en-GB" sz="2200" b="1" dirty="0">
                <a:latin typeface="+mn-lt"/>
              </a:rPr>
              <a:t>GMM</a:t>
            </a:r>
            <a:r>
              <a:rPr lang="tr-TR" sz="2200" dirty="0">
                <a:latin typeface="+mn-lt"/>
              </a:rPr>
              <a:t> can be used </a:t>
            </a:r>
            <a:r>
              <a:rPr lang="en-GB" sz="2200" dirty="0">
                <a:latin typeface="+mn-lt"/>
              </a:rPr>
              <a:t>to define</a:t>
            </a:r>
            <a:r>
              <a:rPr lang="en-GB" sz="2200" b="1" dirty="0">
                <a:latin typeface="+mn-lt"/>
              </a:rPr>
              <a:t> the length of the analysis period </a:t>
            </a:r>
            <a:r>
              <a:rPr lang="en-GB" sz="2200" dirty="0">
                <a:latin typeface="+mn-lt"/>
              </a:rPr>
              <a:t>instead of using fixed seasonal definitions. Block maxima methods consider only the hottest, while GMM considers all days.</a:t>
            </a:r>
          </a:p>
          <a:p>
            <a:pPr marL="0" indent="0">
              <a:spcBef>
                <a:spcPts val="1200"/>
              </a:spcBef>
              <a:buNone/>
            </a:pPr>
            <a:r>
              <a:rPr lang="en-GB" sz="2200" b="1" dirty="0">
                <a:latin typeface="+mn-lt"/>
              </a:rPr>
              <a:t>Daily maximum near-surface air temperature</a:t>
            </a:r>
            <a:r>
              <a:rPr lang="en-GB" sz="2200" dirty="0">
                <a:latin typeface="+mn-lt"/>
              </a:rPr>
              <a:t> data </a:t>
            </a:r>
            <a:r>
              <a:rPr lang="en-GB" sz="2200" b="1" dirty="0">
                <a:latin typeface="+mn-lt"/>
              </a:rPr>
              <a:t>follow</a:t>
            </a:r>
            <a:r>
              <a:rPr lang="en-GB" sz="2200" dirty="0">
                <a:latin typeface="+mn-lt"/>
              </a:rPr>
              <a:t> mostly </a:t>
            </a:r>
            <a:r>
              <a:rPr lang="en-GB" sz="2200" b="1" dirty="0">
                <a:latin typeface="+mn-lt"/>
              </a:rPr>
              <a:t>a bimodal distribution.</a:t>
            </a:r>
          </a:p>
          <a:p>
            <a:pPr marL="0" indent="0">
              <a:spcBef>
                <a:spcPts val="1200"/>
              </a:spcBef>
              <a:buNone/>
            </a:pPr>
            <a:r>
              <a:rPr lang="en-GB" sz="2200" dirty="0">
                <a:latin typeface="+mn-lt"/>
              </a:rPr>
              <a:t>Bimodal peaks are</a:t>
            </a:r>
            <a:br>
              <a:rPr lang="en-GB" sz="2200" dirty="0">
                <a:latin typeface="+mn-lt"/>
              </a:rPr>
            </a:br>
            <a:r>
              <a:rPr lang="en-GB" sz="2200" dirty="0">
                <a:latin typeface="+mn-lt"/>
              </a:rPr>
              <a:t>   </a:t>
            </a:r>
            <a:r>
              <a:rPr lang="en-GB" sz="2200" b="1" dirty="0">
                <a:latin typeface="+mn-lt"/>
              </a:rPr>
              <a:t>diverging</a:t>
            </a:r>
            <a:r>
              <a:rPr lang="tr-TR" sz="2200" b="1" dirty="0">
                <a:latin typeface="+mn-lt"/>
              </a:rPr>
              <a:t> </a:t>
            </a:r>
            <a:r>
              <a:rPr lang="en-GB" sz="2200" dirty="0">
                <a:latin typeface="+mn-lt"/>
              </a:rPr>
              <a:t>in low latitudes</a:t>
            </a:r>
            <a:r>
              <a:rPr lang="en-GB" sz="2200" b="1" dirty="0">
                <a:latin typeface="+mn-lt"/>
              </a:rPr>
              <a:t> </a:t>
            </a:r>
            <a:r>
              <a:rPr lang="en-GB" sz="2200" dirty="0">
                <a:latin typeface="+mn-lt"/>
              </a:rPr>
              <a:t>(more hot extremes) </a:t>
            </a:r>
            <a:br>
              <a:rPr lang="en-GB" sz="2200" dirty="0">
                <a:latin typeface="+mn-lt"/>
              </a:rPr>
            </a:br>
            <a:r>
              <a:rPr lang="en-GB" sz="2200" dirty="0">
                <a:latin typeface="+mn-lt"/>
              </a:rPr>
              <a:t>   </a:t>
            </a:r>
            <a:r>
              <a:rPr lang="en-GB" sz="2200" b="1" dirty="0">
                <a:latin typeface="+mn-lt"/>
              </a:rPr>
              <a:t>converging </a:t>
            </a:r>
            <a:r>
              <a:rPr lang="en-GB" sz="2200" dirty="0">
                <a:latin typeface="+mn-lt"/>
              </a:rPr>
              <a:t>in polar regions (warmer climate, less cold extremes).</a:t>
            </a:r>
          </a:p>
          <a:p>
            <a:pPr marL="0" indent="0">
              <a:spcBef>
                <a:spcPts val="1200"/>
              </a:spcBef>
              <a:buNone/>
            </a:pPr>
            <a:r>
              <a:rPr lang="en-GB" sz="2200" dirty="0">
                <a:latin typeface="+mn-lt"/>
              </a:rPr>
              <a:t>Extreme temperature events are getting more frequent in </a:t>
            </a:r>
            <a:r>
              <a:rPr lang="en-GB" sz="2200" b="1" dirty="0">
                <a:latin typeface="+mn-lt"/>
              </a:rPr>
              <a:t>all regions.</a:t>
            </a:r>
          </a:p>
        </p:txBody>
      </p:sp>
      <p:pic>
        <p:nvPicPr>
          <p:cNvPr id="3" name="Graphic 2" descr="Voice">
            <a:extLst>
              <a:ext uri="{FF2B5EF4-FFF2-40B4-BE49-F238E27FC236}">
                <a16:creationId xmlns:a16="http://schemas.microsoft.com/office/drawing/2014/main" id="{0D893B67-C5A2-4C55-806D-D83DC889A5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945" y="2806596"/>
            <a:ext cx="540000" cy="540000"/>
          </a:xfrm>
          <a:prstGeom prst="rect">
            <a:avLst/>
          </a:prstGeom>
        </p:spPr>
      </p:pic>
      <p:pic>
        <p:nvPicPr>
          <p:cNvPr id="20" name="Graphic 19" descr="Exclamation mark with solid fill">
            <a:extLst>
              <a:ext uri="{FF2B5EF4-FFF2-40B4-BE49-F238E27FC236}">
                <a16:creationId xmlns:a16="http://schemas.microsoft.com/office/drawing/2014/main" id="{46BA5D88-7CC6-408E-9DF3-C5BF8A5018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945" y="4607402"/>
            <a:ext cx="540000" cy="540000"/>
          </a:xfrm>
          <a:prstGeom prst="rect">
            <a:avLst/>
          </a:prstGeom>
        </p:spPr>
      </p:pic>
      <p:pic>
        <p:nvPicPr>
          <p:cNvPr id="22" name="Graphic 21" descr="Information">
            <a:extLst>
              <a:ext uri="{FF2B5EF4-FFF2-40B4-BE49-F238E27FC236}">
                <a16:creationId xmlns:a16="http://schemas.microsoft.com/office/drawing/2014/main" id="{8B5C5751-30DB-414A-9F66-B904261891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231" y="858972"/>
            <a:ext cx="540000" cy="540000"/>
          </a:xfrm>
          <a:prstGeom prst="rect">
            <a:avLst/>
          </a:prstGeom>
        </p:spPr>
      </p:pic>
      <p:pic>
        <p:nvPicPr>
          <p:cNvPr id="13" name="Graphic 12" descr="Ruler">
            <a:extLst>
              <a:ext uri="{FF2B5EF4-FFF2-40B4-BE49-F238E27FC236}">
                <a16:creationId xmlns:a16="http://schemas.microsoft.com/office/drawing/2014/main" id="{BD69A5DA-5E31-47EF-832A-6835C7C705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3981" y="1661571"/>
            <a:ext cx="540000" cy="540000"/>
          </a:xfrm>
          <a:prstGeom prst="rect">
            <a:avLst/>
          </a:prstGeom>
        </p:spPr>
      </p:pic>
      <p:pic>
        <p:nvPicPr>
          <p:cNvPr id="4" name="Graphic 3" descr="Arrow circle">
            <a:extLst>
              <a:ext uri="{FF2B5EF4-FFF2-40B4-BE49-F238E27FC236}">
                <a16:creationId xmlns:a16="http://schemas.microsoft.com/office/drawing/2014/main" id="{53A2E52D-18EA-477F-A963-CFFFFD1921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4456" y="3609195"/>
            <a:ext cx="540000" cy="540000"/>
          </a:xfrm>
          <a:prstGeom prst="rect">
            <a:avLst/>
          </a:prstGeom>
        </p:spPr>
      </p:pic>
    </p:spTree>
    <p:extLst>
      <p:ext uri="{BB962C8B-B14F-4D97-AF65-F5344CB8AC3E}">
        <p14:creationId xmlns:p14="http://schemas.microsoft.com/office/powerpoint/2010/main" val="32463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500"/>
                                        <p:tgtEl>
                                          <p:spTgt spid="9">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7965-AEE0-4D55-820A-B97B589F819C}"/>
              </a:ext>
            </a:extLst>
          </p:cNvPr>
          <p:cNvSpPr>
            <a:spLocks noGrp="1"/>
          </p:cNvSpPr>
          <p:nvPr>
            <p:ph type="title"/>
          </p:nvPr>
        </p:nvSpPr>
        <p:spPr/>
        <p:txBody>
          <a:bodyPr/>
          <a:lstStyle/>
          <a:p>
            <a:r>
              <a:rPr lang="en-GB" dirty="0"/>
              <a:t>Ideas for second study:</a:t>
            </a:r>
            <a:br>
              <a:rPr lang="en-GB" dirty="0"/>
            </a:br>
            <a:r>
              <a:rPr lang="en-GB" dirty="0"/>
              <a:t>Detecting and Understanding Heatwaves using ML</a:t>
            </a:r>
          </a:p>
        </p:txBody>
      </p:sp>
      <p:sp>
        <p:nvSpPr>
          <p:cNvPr id="12" name="Content Placeholder 11">
            <a:extLst>
              <a:ext uri="{FF2B5EF4-FFF2-40B4-BE49-F238E27FC236}">
                <a16:creationId xmlns:a16="http://schemas.microsoft.com/office/drawing/2014/main" id="{FB7A60E4-3E09-4BC0-997C-F4CA3289A1E0}"/>
              </a:ext>
            </a:extLst>
          </p:cNvPr>
          <p:cNvSpPr>
            <a:spLocks noGrp="1"/>
          </p:cNvSpPr>
          <p:nvPr>
            <p:ph idx="1"/>
          </p:nvPr>
        </p:nvSpPr>
        <p:spPr>
          <a:xfrm>
            <a:off x="695506" y="1659625"/>
            <a:ext cx="10804162" cy="4430025"/>
          </a:xfrm>
        </p:spPr>
        <p:txBody>
          <a:bodyPr/>
          <a:lstStyle/>
          <a:p>
            <a:pPr marL="0" indent="0">
              <a:buNone/>
            </a:pPr>
            <a:r>
              <a:rPr lang="en-GB" dirty="0"/>
              <a:t>Can we find heatwaves without using the heatwave definitions?</a:t>
            </a:r>
          </a:p>
          <a:p>
            <a:pPr marL="457291" lvl="1" indent="0">
              <a:buNone/>
            </a:pPr>
            <a:r>
              <a:rPr lang="en-GB" dirty="0"/>
              <a:t>Climatological</a:t>
            </a:r>
          </a:p>
          <a:p>
            <a:pPr marL="457291" lvl="1" indent="0">
              <a:buNone/>
            </a:pPr>
            <a:r>
              <a:rPr lang="en-GB" dirty="0"/>
              <a:t>National</a:t>
            </a:r>
          </a:p>
          <a:p>
            <a:pPr marL="457291" lvl="1" indent="0">
              <a:buNone/>
            </a:pPr>
            <a:r>
              <a:rPr lang="en-GB" dirty="0"/>
              <a:t>Health-based</a:t>
            </a:r>
          </a:p>
          <a:p>
            <a:pPr lvl="2">
              <a:buFont typeface="Wingdings" panose="05000000000000000000" pitchFamily="2" charset="2"/>
              <a:buChar char="Ø"/>
            </a:pPr>
            <a:r>
              <a:rPr lang="en-GB" dirty="0"/>
              <a:t>HUMIDEX</a:t>
            </a:r>
          </a:p>
          <a:p>
            <a:pPr lvl="2">
              <a:buFont typeface="Wingdings" panose="05000000000000000000" pitchFamily="2" charset="2"/>
              <a:buChar char="Ø"/>
            </a:pPr>
            <a:r>
              <a:rPr lang="en-GB" dirty="0"/>
              <a:t>Heat-Index</a:t>
            </a:r>
          </a:p>
          <a:p>
            <a:pPr lvl="2">
              <a:buFont typeface="Wingdings" panose="05000000000000000000" pitchFamily="2" charset="2"/>
              <a:buChar char="Ø"/>
            </a:pPr>
            <a:endParaRPr lang="en-GB" dirty="0"/>
          </a:p>
          <a:p>
            <a:pPr marL="0" indent="0">
              <a:buNone/>
            </a:pPr>
            <a:r>
              <a:rPr lang="en-GB" dirty="0"/>
              <a:t>No labelled dataset</a:t>
            </a:r>
          </a:p>
          <a:p>
            <a:pPr marL="457291" lvl="1" indent="0">
              <a:buNone/>
            </a:pPr>
            <a:r>
              <a:rPr lang="en-GB" dirty="0"/>
              <a:t>Variational Autoencoders</a:t>
            </a:r>
          </a:p>
          <a:p>
            <a:pPr marL="457291" lvl="1" indent="0">
              <a:buNone/>
            </a:pPr>
            <a:endParaRPr lang="en-GB" dirty="0"/>
          </a:p>
          <a:p>
            <a:pPr marL="457291" lvl="1" indent="0">
              <a:buNone/>
            </a:pPr>
            <a:endParaRPr lang="en-GB" dirty="0"/>
          </a:p>
        </p:txBody>
      </p:sp>
      <p:pic>
        <p:nvPicPr>
          <p:cNvPr id="18" name="Picture 17">
            <a:extLst>
              <a:ext uri="{FF2B5EF4-FFF2-40B4-BE49-F238E27FC236}">
                <a16:creationId xmlns:a16="http://schemas.microsoft.com/office/drawing/2014/main" id="{3C58A3DE-32D8-4B73-838C-5B67244F8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807" y="5415249"/>
            <a:ext cx="3420630" cy="932064"/>
          </a:xfrm>
          <a:prstGeom prst="rect">
            <a:avLst/>
          </a:prstGeom>
        </p:spPr>
      </p:pic>
      <p:pic>
        <p:nvPicPr>
          <p:cNvPr id="4" name="Graphic 3" descr="Help">
            <a:extLst>
              <a:ext uri="{FF2B5EF4-FFF2-40B4-BE49-F238E27FC236}">
                <a16:creationId xmlns:a16="http://schemas.microsoft.com/office/drawing/2014/main" id="{66B7D353-B7D2-46A9-B079-4EDA36D0F8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241" y="1659625"/>
            <a:ext cx="457200" cy="457200"/>
          </a:xfrm>
          <a:prstGeom prst="rect">
            <a:avLst/>
          </a:prstGeom>
        </p:spPr>
      </p:pic>
      <p:pic>
        <p:nvPicPr>
          <p:cNvPr id="6" name="Graphic 5" descr="Sun">
            <a:extLst>
              <a:ext uri="{FF2B5EF4-FFF2-40B4-BE49-F238E27FC236}">
                <a16:creationId xmlns:a16="http://schemas.microsoft.com/office/drawing/2014/main" id="{5A458190-8010-4FF5-9B69-5AE66D5A38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706" y="2116825"/>
            <a:ext cx="360000" cy="360000"/>
          </a:xfrm>
          <a:prstGeom prst="rect">
            <a:avLst/>
          </a:prstGeom>
        </p:spPr>
      </p:pic>
      <p:pic>
        <p:nvPicPr>
          <p:cNvPr id="8" name="Graphic 7" descr="Farm scene">
            <a:extLst>
              <a:ext uri="{FF2B5EF4-FFF2-40B4-BE49-F238E27FC236}">
                <a16:creationId xmlns:a16="http://schemas.microsoft.com/office/drawing/2014/main" id="{756CC9A3-F819-4810-903F-719D64C19C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705" y="2476825"/>
            <a:ext cx="360000" cy="360000"/>
          </a:xfrm>
          <a:prstGeom prst="rect">
            <a:avLst/>
          </a:prstGeom>
        </p:spPr>
      </p:pic>
      <p:pic>
        <p:nvPicPr>
          <p:cNvPr id="10" name="Graphic 9" descr="Heart with pulse">
            <a:extLst>
              <a:ext uri="{FF2B5EF4-FFF2-40B4-BE49-F238E27FC236}">
                <a16:creationId xmlns:a16="http://schemas.microsoft.com/office/drawing/2014/main" id="{38285826-F08D-401A-A601-374223A10F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5593" y="2844019"/>
            <a:ext cx="360000" cy="360000"/>
          </a:xfrm>
          <a:prstGeom prst="rect">
            <a:avLst/>
          </a:prstGeom>
        </p:spPr>
      </p:pic>
      <p:pic>
        <p:nvPicPr>
          <p:cNvPr id="13" name="Graphic 12" descr="Label">
            <a:extLst>
              <a:ext uri="{FF2B5EF4-FFF2-40B4-BE49-F238E27FC236}">
                <a16:creationId xmlns:a16="http://schemas.microsoft.com/office/drawing/2014/main" id="{A957761E-EC7A-4B62-A25F-65586B7196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1082" y="4246882"/>
            <a:ext cx="457200" cy="457200"/>
          </a:xfrm>
          <a:prstGeom prst="rect">
            <a:avLst/>
          </a:prstGeom>
        </p:spPr>
      </p:pic>
      <p:pic>
        <p:nvPicPr>
          <p:cNvPr id="15" name="Graphic 14" descr="Lightbulb and gear">
            <a:extLst>
              <a:ext uri="{FF2B5EF4-FFF2-40B4-BE49-F238E27FC236}">
                <a16:creationId xmlns:a16="http://schemas.microsoft.com/office/drawing/2014/main" id="{81AF9A61-65AD-433F-A414-5A078A71FB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8282" y="4704082"/>
            <a:ext cx="411525" cy="411525"/>
          </a:xfrm>
          <a:prstGeom prst="rect">
            <a:avLst/>
          </a:prstGeom>
        </p:spPr>
      </p:pic>
    </p:spTree>
    <p:extLst>
      <p:ext uri="{BB962C8B-B14F-4D97-AF65-F5344CB8AC3E}">
        <p14:creationId xmlns:p14="http://schemas.microsoft.com/office/powerpoint/2010/main" val="91491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500"/>
                                        <p:tgtEl>
                                          <p:spTgt spid="12">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Effect transition="in" filter="fade">
                                      <p:cBhvr>
                                        <p:cTn id="38" dur="500"/>
                                        <p:tgtEl>
                                          <p:spTgt spid="1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xEl>
                                              <p:pRg st="7" end="7"/>
                                            </p:txEl>
                                          </p:spTgt>
                                        </p:tgtEl>
                                        <p:attrNameLst>
                                          <p:attrName>style.visibility</p:attrName>
                                        </p:attrNameLst>
                                      </p:cBhvr>
                                      <p:to>
                                        <p:strVal val="visible"/>
                                      </p:to>
                                    </p:set>
                                    <p:animEffect transition="in" filter="fade">
                                      <p:cBhvr>
                                        <p:cTn id="43" dur="500"/>
                                        <p:tgtEl>
                                          <p:spTgt spid="12">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xEl>
                                              <p:pRg st="8" end="8"/>
                                            </p:txEl>
                                          </p:spTgt>
                                        </p:tgtEl>
                                        <p:attrNameLst>
                                          <p:attrName>style.visibility</p:attrName>
                                        </p:attrNameLst>
                                      </p:cBhvr>
                                      <p:to>
                                        <p:strVal val="visible"/>
                                      </p:to>
                                    </p:set>
                                    <p:animEffect transition="in" filter="fade">
                                      <p:cBhvr>
                                        <p:cTn id="51" dur="500"/>
                                        <p:tgtEl>
                                          <p:spTgt spid="12">
                                            <p:txEl>
                                              <p:pRg st="8" end="8"/>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FDCB-4117-4829-ACB7-B231C481FF5E}"/>
              </a:ext>
            </a:extLst>
          </p:cNvPr>
          <p:cNvSpPr>
            <a:spLocks noGrp="1"/>
          </p:cNvSpPr>
          <p:nvPr>
            <p:ph type="title"/>
          </p:nvPr>
        </p:nvSpPr>
        <p:spPr/>
        <p:txBody>
          <a:bodyPr>
            <a:normAutofit fontScale="90000"/>
          </a:bodyPr>
          <a:lstStyle/>
          <a:p>
            <a:r>
              <a:rPr lang="en-GB" dirty="0"/>
              <a:t>Can we approach the heatwave detection problem as a video anomaly detection?</a:t>
            </a:r>
            <a:br>
              <a:rPr lang="en-GB" dirty="0"/>
            </a:br>
            <a:endParaRPr lang="en-GB" dirty="0"/>
          </a:p>
        </p:txBody>
      </p:sp>
      <p:pic>
        <p:nvPicPr>
          <p:cNvPr id="6" name="Content Placeholder 5">
            <a:extLst>
              <a:ext uri="{FF2B5EF4-FFF2-40B4-BE49-F238E27FC236}">
                <a16:creationId xmlns:a16="http://schemas.microsoft.com/office/drawing/2014/main" id="{10C98B06-BADE-4979-92B5-BD4711FED730}"/>
              </a:ext>
            </a:extLst>
          </p:cNvPr>
          <p:cNvPicPr>
            <a:picLocks noGrp="1" noChangeAspect="1"/>
          </p:cNvPicPr>
          <p:nvPr>
            <p:ph idx="1"/>
          </p:nvPr>
        </p:nvPicPr>
        <p:blipFill>
          <a:blip r:embed="rId2"/>
          <a:stretch>
            <a:fillRect/>
          </a:stretch>
        </p:blipFill>
        <p:spPr>
          <a:xfrm>
            <a:off x="175043" y="1318966"/>
            <a:ext cx="6995550" cy="4430713"/>
          </a:xfrm>
          <a:prstGeom prst="rect">
            <a:avLst/>
          </a:prstGeom>
        </p:spPr>
      </p:pic>
      <p:sp>
        <p:nvSpPr>
          <p:cNvPr id="8" name="TextBox 7">
            <a:extLst>
              <a:ext uri="{FF2B5EF4-FFF2-40B4-BE49-F238E27FC236}">
                <a16:creationId xmlns:a16="http://schemas.microsoft.com/office/drawing/2014/main" id="{88EFC809-D5FD-4DF3-8BEB-6A43F30151E7}"/>
              </a:ext>
            </a:extLst>
          </p:cNvPr>
          <p:cNvSpPr txBox="1"/>
          <p:nvPr/>
        </p:nvSpPr>
        <p:spPr>
          <a:xfrm>
            <a:off x="4257964" y="6305590"/>
            <a:ext cx="8006707" cy="553998"/>
          </a:xfrm>
          <a:prstGeom prst="rect">
            <a:avLst/>
          </a:prstGeom>
          <a:noFill/>
        </p:spPr>
        <p:txBody>
          <a:bodyPr wrap="square" rtlCol="0">
            <a:spAutoFit/>
          </a:bodyPr>
          <a:lstStyle/>
          <a:p>
            <a:r>
              <a:rPr lang="en-GB" sz="1000" dirty="0" err="1"/>
              <a:t>Yaxiang</a:t>
            </a:r>
            <a:r>
              <a:rPr lang="en-GB" sz="1000" dirty="0"/>
              <a:t> Fan, </a:t>
            </a:r>
            <a:r>
              <a:rPr lang="en-GB" sz="1000" dirty="0" err="1"/>
              <a:t>Gongjian</a:t>
            </a:r>
            <a:r>
              <a:rPr lang="en-GB" sz="1000" dirty="0"/>
              <a:t> Wen, </a:t>
            </a:r>
            <a:r>
              <a:rPr lang="en-GB" sz="1000" dirty="0" err="1"/>
              <a:t>Deren</a:t>
            </a:r>
            <a:r>
              <a:rPr lang="en-GB" sz="1000" dirty="0"/>
              <a:t> Li, </a:t>
            </a:r>
            <a:r>
              <a:rPr lang="en-GB" sz="1000" dirty="0" err="1"/>
              <a:t>Shaohua</a:t>
            </a:r>
            <a:r>
              <a:rPr lang="en-GB" sz="1000" dirty="0"/>
              <a:t> </a:t>
            </a:r>
            <a:r>
              <a:rPr lang="en-GB" sz="1000" dirty="0" err="1"/>
              <a:t>Qiu</a:t>
            </a:r>
            <a:r>
              <a:rPr lang="en-GB" sz="1000" dirty="0"/>
              <a:t>, Martin D. Levine, Fei Xiao, Video anomaly detection and localization via Gaussian Mixture Fully Convolutional Variational Autoencoder, Computer Vision and Image Understanding, Volume 195, 2020, 102920, ISSN 1077-3142, </a:t>
            </a:r>
            <a:r>
              <a:rPr lang="en-GB" sz="1000" dirty="0">
                <a:hlinkClick r:id="rId3"/>
              </a:rPr>
              <a:t>https://doi.org/10.1016/j.cviu.2020.102920</a:t>
            </a:r>
            <a:r>
              <a:rPr lang="en-GB" sz="1000" dirty="0"/>
              <a:t>. (https://www.sciencedirect.com/science/article/pii/S1077314218302674)</a:t>
            </a:r>
          </a:p>
        </p:txBody>
      </p:sp>
      <p:pic>
        <p:nvPicPr>
          <p:cNvPr id="9" name="Picture 8">
            <a:extLst>
              <a:ext uri="{FF2B5EF4-FFF2-40B4-BE49-F238E27FC236}">
                <a16:creationId xmlns:a16="http://schemas.microsoft.com/office/drawing/2014/main" id="{B84CA74D-EC77-4C50-8EC8-A8B87D1F1340}"/>
              </a:ext>
            </a:extLst>
          </p:cNvPr>
          <p:cNvPicPr>
            <a:picLocks noChangeAspect="1"/>
          </p:cNvPicPr>
          <p:nvPr/>
        </p:nvPicPr>
        <p:blipFill>
          <a:blip r:embed="rId4"/>
          <a:stretch>
            <a:fillRect/>
          </a:stretch>
        </p:blipFill>
        <p:spPr>
          <a:xfrm>
            <a:off x="7099647" y="2586182"/>
            <a:ext cx="4920485" cy="2167699"/>
          </a:xfrm>
          <a:prstGeom prst="rect">
            <a:avLst/>
          </a:prstGeom>
        </p:spPr>
      </p:pic>
    </p:spTree>
    <p:extLst>
      <p:ext uri="{BB962C8B-B14F-4D97-AF65-F5344CB8AC3E}">
        <p14:creationId xmlns:p14="http://schemas.microsoft.com/office/powerpoint/2010/main" val="45273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24E63D-2894-4E0A-864A-961195FD0B34}"/>
              </a:ext>
            </a:extLst>
          </p:cNvPr>
          <p:cNvSpPr>
            <a:spLocks noGrp="1"/>
          </p:cNvSpPr>
          <p:nvPr>
            <p:ph type="title"/>
          </p:nvPr>
        </p:nvSpPr>
        <p:spPr>
          <a:xfrm>
            <a:off x="695506" y="333452"/>
            <a:ext cx="10058712" cy="985514"/>
          </a:xfrm>
        </p:spPr>
        <p:txBody>
          <a:bodyPr/>
          <a:lstStyle/>
          <a:p>
            <a:r>
              <a:rPr lang="en-GB" dirty="0"/>
              <a:t>VAE-LSTM with GMM latent space</a:t>
            </a:r>
          </a:p>
        </p:txBody>
      </p:sp>
      <p:sp>
        <p:nvSpPr>
          <p:cNvPr id="7" name="Content Placeholder 6">
            <a:extLst>
              <a:ext uri="{FF2B5EF4-FFF2-40B4-BE49-F238E27FC236}">
                <a16:creationId xmlns:a16="http://schemas.microsoft.com/office/drawing/2014/main" id="{EDBC5077-CB28-4BCF-811C-DA9B2368D288}"/>
              </a:ext>
            </a:extLst>
          </p:cNvPr>
          <p:cNvSpPr>
            <a:spLocks noGrp="1"/>
          </p:cNvSpPr>
          <p:nvPr>
            <p:ph idx="1"/>
          </p:nvPr>
        </p:nvSpPr>
        <p:spPr>
          <a:xfrm>
            <a:off x="1002706" y="1629152"/>
            <a:ext cx="10804162" cy="4896984"/>
          </a:xfrm>
        </p:spPr>
        <p:txBody>
          <a:bodyPr/>
          <a:lstStyle/>
          <a:p>
            <a:pPr marL="0" indent="0">
              <a:buNone/>
            </a:pPr>
            <a:r>
              <a:rPr lang="en-GB" dirty="0"/>
              <a:t>Train the model with historical climate data to learn “normal”</a:t>
            </a:r>
          </a:p>
          <a:p>
            <a:pPr lvl="1">
              <a:buFont typeface="Wingdings" panose="05000000000000000000" pitchFamily="2" charset="2"/>
              <a:buChar char="q"/>
            </a:pPr>
            <a:r>
              <a:rPr lang="en-GB" dirty="0"/>
              <a:t>Whole region(Europe) or sampled from small subsets?</a:t>
            </a:r>
          </a:p>
          <a:p>
            <a:pPr lvl="1">
              <a:buFont typeface="Wingdings" panose="05000000000000000000" pitchFamily="2" charset="2"/>
              <a:buChar char="q"/>
            </a:pPr>
            <a:r>
              <a:rPr lang="en-GB" dirty="0"/>
              <a:t>Training with climate data instead of indices</a:t>
            </a:r>
          </a:p>
          <a:p>
            <a:pPr lvl="1">
              <a:buFont typeface="Wingdings" panose="05000000000000000000" pitchFamily="2" charset="2"/>
              <a:buChar char="q"/>
            </a:pPr>
            <a:endParaRPr lang="en-GB" dirty="0"/>
          </a:p>
          <a:p>
            <a:pPr marL="0" indent="0">
              <a:buNone/>
            </a:pPr>
            <a:r>
              <a:rPr lang="en-GB" dirty="0"/>
              <a:t>Test against known heatwaves</a:t>
            </a:r>
          </a:p>
          <a:p>
            <a:pPr lvl="1">
              <a:buFont typeface="Wingdings" panose="05000000000000000000" pitchFamily="2" charset="2"/>
              <a:buChar char="Ø"/>
            </a:pPr>
            <a:r>
              <a:rPr lang="en-GB" dirty="0"/>
              <a:t>Heatwave onset, spread and decline</a:t>
            </a:r>
          </a:p>
          <a:p>
            <a:pPr lvl="1">
              <a:buFont typeface="Wingdings" panose="05000000000000000000" pitchFamily="2" charset="2"/>
              <a:buChar char="Ø"/>
            </a:pPr>
            <a:endParaRPr lang="en-GB" dirty="0"/>
          </a:p>
          <a:p>
            <a:pPr marL="0" indent="0">
              <a:buNone/>
            </a:pPr>
            <a:r>
              <a:rPr lang="en-GB" dirty="0"/>
              <a:t>Understanding the heatwave</a:t>
            </a:r>
          </a:p>
          <a:p>
            <a:pPr lvl="1">
              <a:buFont typeface="Wingdings" panose="05000000000000000000" pitchFamily="2" charset="2"/>
              <a:buChar char="ü"/>
            </a:pPr>
            <a:r>
              <a:rPr lang="en-GB" dirty="0"/>
              <a:t>Causal analysis</a:t>
            </a:r>
          </a:p>
          <a:p>
            <a:pPr lvl="1">
              <a:buFont typeface="Wingdings" panose="05000000000000000000" pitchFamily="2" charset="2"/>
              <a:buChar char="ü"/>
            </a:pPr>
            <a:r>
              <a:rPr lang="en-GB" dirty="0"/>
              <a:t>Feature importance</a:t>
            </a:r>
          </a:p>
          <a:p>
            <a:pPr marL="457291" lvl="1" indent="0">
              <a:buNone/>
            </a:pPr>
            <a:endParaRPr lang="en-GB" dirty="0"/>
          </a:p>
        </p:txBody>
      </p:sp>
      <p:pic>
        <p:nvPicPr>
          <p:cNvPr id="3" name="Graphic 2" descr="Gears">
            <a:extLst>
              <a:ext uri="{FF2B5EF4-FFF2-40B4-BE49-F238E27FC236}">
                <a16:creationId xmlns:a16="http://schemas.microsoft.com/office/drawing/2014/main" id="{4EACDA90-C7EC-46E4-B711-8CD78E4F56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494" y="1638382"/>
            <a:ext cx="457200" cy="457200"/>
          </a:xfrm>
          <a:prstGeom prst="rect">
            <a:avLst/>
          </a:prstGeom>
        </p:spPr>
      </p:pic>
      <p:pic>
        <p:nvPicPr>
          <p:cNvPr id="5" name="Graphic 4" descr="Checklist RTL">
            <a:extLst>
              <a:ext uri="{FF2B5EF4-FFF2-40B4-BE49-F238E27FC236}">
                <a16:creationId xmlns:a16="http://schemas.microsoft.com/office/drawing/2014/main" id="{EC2680B0-6F7A-4CEB-8AA3-BE189207C9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494" y="3235350"/>
            <a:ext cx="457200" cy="457200"/>
          </a:xfrm>
          <a:prstGeom prst="rect">
            <a:avLst/>
          </a:prstGeom>
        </p:spPr>
      </p:pic>
      <p:pic>
        <p:nvPicPr>
          <p:cNvPr id="11" name="Graphic 10" descr="Head with gears">
            <a:extLst>
              <a:ext uri="{FF2B5EF4-FFF2-40B4-BE49-F238E27FC236}">
                <a16:creationId xmlns:a16="http://schemas.microsoft.com/office/drawing/2014/main" id="{B2E6ED21-9864-4CC2-8826-08F981726F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3494" y="4463879"/>
            <a:ext cx="457200" cy="457200"/>
          </a:xfrm>
          <a:prstGeom prst="rect">
            <a:avLst/>
          </a:prstGeom>
        </p:spPr>
      </p:pic>
    </p:spTree>
    <p:extLst>
      <p:ext uri="{BB962C8B-B14F-4D97-AF65-F5344CB8AC3E}">
        <p14:creationId xmlns:p14="http://schemas.microsoft.com/office/powerpoint/2010/main" val="161906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8" end="8"/>
                                            </p:txEl>
                                          </p:spTgt>
                                        </p:tgtEl>
                                        <p:attrNameLst>
                                          <p:attrName>style.visibility</p:attrName>
                                        </p:attrNameLst>
                                      </p:cBhvr>
                                      <p:to>
                                        <p:strVal val="visible"/>
                                      </p:to>
                                    </p:set>
                                    <p:animEffect transition="in" filter="fade">
                                      <p:cBhvr>
                                        <p:cTn id="38" dur="500"/>
                                        <p:tgtEl>
                                          <p:spTgt spid="7">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animEffect transition="in" filter="fade">
                                      <p:cBhvr>
                                        <p:cTn id="41"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E69EBE-AE1B-4B30-B2E3-7C2873EE5556}"/>
              </a:ext>
            </a:extLst>
          </p:cNvPr>
          <p:cNvSpPr>
            <a:spLocks noGrp="1"/>
          </p:cNvSpPr>
          <p:nvPr>
            <p:ph idx="1"/>
          </p:nvPr>
        </p:nvSpPr>
        <p:spPr>
          <a:xfrm>
            <a:off x="695506" y="1907310"/>
            <a:ext cx="10804162" cy="4896984"/>
          </a:xfrm>
        </p:spPr>
        <p:txBody>
          <a:bodyPr/>
          <a:lstStyle/>
          <a:p>
            <a:pPr>
              <a:buFont typeface="Wingdings" panose="05000000000000000000" pitchFamily="2" charset="2"/>
              <a:buChar char="q"/>
            </a:pPr>
            <a:r>
              <a:rPr lang="en-GB" dirty="0"/>
              <a:t>Training a simple VAE with non-heatwave location data</a:t>
            </a:r>
          </a:p>
          <a:p>
            <a:pPr>
              <a:buFont typeface="Wingdings" panose="05000000000000000000" pitchFamily="2" charset="2"/>
              <a:buChar char="q"/>
            </a:pPr>
            <a:r>
              <a:rPr lang="en-GB" dirty="0"/>
              <a:t>Evaluating with geocoded disasters dataset and heatwave indices</a:t>
            </a:r>
          </a:p>
          <a:p>
            <a:pPr>
              <a:buFont typeface="Wingdings" panose="05000000000000000000" pitchFamily="2" charset="2"/>
              <a:buChar char="q"/>
            </a:pPr>
            <a:r>
              <a:rPr lang="en-GB" dirty="0"/>
              <a:t>VEA-LSTM, GMM latent space</a:t>
            </a:r>
          </a:p>
          <a:p>
            <a:pPr>
              <a:buFont typeface="Wingdings" panose="05000000000000000000" pitchFamily="2" charset="2"/>
              <a:buChar char="q"/>
            </a:pPr>
            <a:r>
              <a:rPr lang="en-GB" dirty="0" err="1"/>
              <a:t>Explainability</a:t>
            </a:r>
            <a:r>
              <a:rPr lang="en-GB" dirty="0"/>
              <a:t> of the heatwaves</a:t>
            </a:r>
          </a:p>
          <a:p>
            <a:pPr>
              <a:buFont typeface="Wingdings" panose="05000000000000000000" pitchFamily="2" charset="2"/>
              <a:buChar char="q"/>
            </a:pPr>
            <a:endParaRPr lang="en-GB" dirty="0"/>
          </a:p>
          <a:p>
            <a:pPr marL="0" indent="0">
              <a:buNone/>
            </a:pPr>
            <a:r>
              <a:rPr lang="en-GB" b="1" dirty="0"/>
              <a:t>Suggestions, warning, corrections?</a:t>
            </a:r>
          </a:p>
          <a:p>
            <a:pPr>
              <a:buFont typeface="Wingdings" panose="05000000000000000000" pitchFamily="2" charset="2"/>
              <a:buChar char="q"/>
            </a:pPr>
            <a:endParaRPr lang="en-GB" dirty="0"/>
          </a:p>
        </p:txBody>
      </p:sp>
      <p:sp>
        <p:nvSpPr>
          <p:cNvPr id="5" name="Footer Placeholder 4">
            <a:extLst>
              <a:ext uri="{FF2B5EF4-FFF2-40B4-BE49-F238E27FC236}">
                <a16:creationId xmlns:a16="http://schemas.microsoft.com/office/drawing/2014/main" id="{AA88AE2C-3B34-4094-96DE-B35FCC5CE981}"/>
              </a:ext>
            </a:extLst>
          </p:cNvPr>
          <p:cNvSpPr txBox="1">
            <a:spLocks/>
          </p:cNvSpPr>
          <p:nvPr/>
        </p:nvSpPr>
        <p:spPr>
          <a:xfrm>
            <a:off x="7672638" y="6408660"/>
            <a:ext cx="4214957" cy="257834"/>
          </a:xfrm>
          <a:prstGeom prst="rect">
            <a:avLst/>
          </a:prstGeom>
        </p:spPr>
        <p:txBody>
          <a:bodyPr vert="horz" lIns="91440" tIns="45720" rIns="91440" bIns="45720" rtlCol="0" anchor="ctr"/>
          <a:lstStyle>
            <a:defPPr>
              <a:defRPr lang="de-DE"/>
            </a:defPPr>
            <a:lvl1pPr marL="0" algn="l" defTabSz="914091" rtl="0" eaLnBrk="1" latinLnBrk="0" hangingPunct="1">
              <a:defRPr sz="1000" kern="1200">
                <a:solidFill>
                  <a:schemeClr val="tx1">
                    <a:tint val="75000"/>
                  </a:schemeClr>
                </a:solidFill>
                <a:latin typeface="+mn-lt"/>
                <a:ea typeface="+mn-ea"/>
                <a:cs typeface="+mn-cs"/>
              </a:defRPr>
            </a:lvl1pPr>
            <a:lvl2pPr marL="457045" algn="l" defTabSz="914091" rtl="0" eaLnBrk="1" latinLnBrk="0" hangingPunct="1">
              <a:defRPr sz="1800" kern="1200">
                <a:solidFill>
                  <a:schemeClr val="tx1"/>
                </a:solidFill>
                <a:latin typeface="+mn-lt"/>
                <a:ea typeface="+mn-ea"/>
                <a:cs typeface="+mn-cs"/>
              </a:defRPr>
            </a:lvl2pPr>
            <a:lvl3pPr marL="914091" algn="l" defTabSz="914091" rtl="0" eaLnBrk="1" latinLnBrk="0" hangingPunct="1">
              <a:defRPr sz="1800" kern="1200">
                <a:solidFill>
                  <a:schemeClr val="tx1"/>
                </a:solidFill>
                <a:latin typeface="+mn-lt"/>
                <a:ea typeface="+mn-ea"/>
                <a:cs typeface="+mn-cs"/>
              </a:defRPr>
            </a:lvl3pPr>
            <a:lvl4pPr marL="1371136" algn="l" defTabSz="914091" rtl="0" eaLnBrk="1" latinLnBrk="0" hangingPunct="1">
              <a:defRPr sz="1800" kern="1200">
                <a:solidFill>
                  <a:schemeClr val="tx1"/>
                </a:solidFill>
                <a:latin typeface="+mn-lt"/>
                <a:ea typeface="+mn-ea"/>
                <a:cs typeface="+mn-cs"/>
              </a:defRPr>
            </a:lvl4pPr>
            <a:lvl5pPr marL="1828181" algn="l" defTabSz="914091" rtl="0" eaLnBrk="1" latinLnBrk="0" hangingPunct="1">
              <a:defRPr sz="1800" kern="1200">
                <a:solidFill>
                  <a:schemeClr val="tx1"/>
                </a:solidFill>
                <a:latin typeface="+mn-lt"/>
                <a:ea typeface="+mn-ea"/>
                <a:cs typeface="+mn-cs"/>
              </a:defRPr>
            </a:lvl5pPr>
            <a:lvl6pPr marL="2285226" algn="l" defTabSz="914091" rtl="0" eaLnBrk="1" latinLnBrk="0" hangingPunct="1">
              <a:defRPr sz="1800" kern="1200">
                <a:solidFill>
                  <a:schemeClr val="tx1"/>
                </a:solidFill>
                <a:latin typeface="+mn-lt"/>
                <a:ea typeface="+mn-ea"/>
                <a:cs typeface="+mn-cs"/>
              </a:defRPr>
            </a:lvl6pPr>
            <a:lvl7pPr marL="2742271" algn="l" defTabSz="914091" rtl="0" eaLnBrk="1" latinLnBrk="0" hangingPunct="1">
              <a:defRPr sz="1800" kern="1200">
                <a:solidFill>
                  <a:schemeClr val="tx1"/>
                </a:solidFill>
                <a:latin typeface="+mn-lt"/>
                <a:ea typeface="+mn-ea"/>
                <a:cs typeface="+mn-cs"/>
              </a:defRPr>
            </a:lvl7pPr>
            <a:lvl8pPr marL="3199318" algn="l" defTabSz="914091" rtl="0" eaLnBrk="1" latinLnBrk="0" hangingPunct="1">
              <a:defRPr sz="1800" kern="1200">
                <a:solidFill>
                  <a:schemeClr val="tx1"/>
                </a:solidFill>
                <a:latin typeface="+mn-lt"/>
                <a:ea typeface="+mn-ea"/>
                <a:cs typeface="+mn-cs"/>
              </a:defRPr>
            </a:lvl8pPr>
            <a:lvl9pPr marL="3656362" algn="l" defTabSz="914091" rtl="0" eaLnBrk="1" latinLnBrk="0" hangingPunct="1">
              <a:defRPr sz="1800" kern="1200">
                <a:solidFill>
                  <a:schemeClr val="tx1"/>
                </a:solidFill>
                <a:latin typeface="+mn-lt"/>
                <a:ea typeface="+mn-ea"/>
                <a:cs typeface="+mn-cs"/>
              </a:defRPr>
            </a:lvl9pPr>
          </a:lstStyle>
          <a:p>
            <a:pPr defTabSz="914583"/>
            <a:r>
              <a:rPr lang="en-GB" dirty="0" err="1"/>
              <a:t>Rosvold</a:t>
            </a:r>
            <a:r>
              <a:rPr lang="en-GB" dirty="0"/>
              <a:t>, E.L., </a:t>
            </a:r>
            <a:r>
              <a:rPr lang="en-GB" dirty="0" err="1"/>
              <a:t>Buhaug</a:t>
            </a:r>
            <a:r>
              <a:rPr lang="en-GB" dirty="0"/>
              <a:t>, H. GDIS, a global dataset of geocoded disaster locations. </a:t>
            </a:r>
            <a:r>
              <a:rPr lang="en-GB" i="1" dirty="0"/>
              <a:t>Sci Data</a:t>
            </a:r>
            <a:r>
              <a:rPr lang="en-GB" dirty="0"/>
              <a:t> </a:t>
            </a:r>
            <a:r>
              <a:rPr lang="en-GB" b="1" dirty="0"/>
              <a:t>8</a:t>
            </a:r>
            <a:r>
              <a:rPr lang="en-GB" dirty="0"/>
              <a:t>, 61 (2021). https://doi.org/10.1038/s41597-021-00846-6</a:t>
            </a:r>
            <a:endParaRPr lang="de-DE" dirty="0">
              <a:solidFill>
                <a:srgbClr val="000000">
                  <a:tint val="75000"/>
                </a:srgbClr>
              </a:solidFill>
            </a:endParaRPr>
          </a:p>
        </p:txBody>
      </p:sp>
      <p:pic>
        <p:nvPicPr>
          <p:cNvPr id="6" name="Picture 5">
            <a:extLst>
              <a:ext uri="{FF2B5EF4-FFF2-40B4-BE49-F238E27FC236}">
                <a16:creationId xmlns:a16="http://schemas.microsoft.com/office/drawing/2014/main" id="{8B0015B1-E0FB-4B95-87E8-F37A80040163}"/>
              </a:ext>
            </a:extLst>
          </p:cNvPr>
          <p:cNvPicPr>
            <a:picLocks noChangeAspect="1"/>
          </p:cNvPicPr>
          <p:nvPr/>
        </p:nvPicPr>
        <p:blipFill>
          <a:blip r:embed="rId2"/>
          <a:stretch>
            <a:fillRect/>
          </a:stretch>
        </p:blipFill>
        <p:spPr>
          <a:xfrm>
            <a:off x="6727252" y="3439677"/>
            <a:ext cx="5160343" cy="2674811"/>
          </a:xfrm>
          <a:prstGeom prst="rect">
            <a:avLst/>
          </a:prstGeom>
        </p:spPr>
      </p:pic>
      <p:sp>
        <p:nvSpPr>
          <p:cNvPr id="8" name="Title 5">
            <a:extLst>
              <a:ext uri="{FF2B5EF4-FFF2-40B4-BE49-F238E27FC236}">
                <a16:creationId xmlns:a16="http://schemas.microsoft.com/office/drawing/2014/main" id="{2D88D8C2-E33D-45CD-9D00-9FA42DFD1A67}"/>
              </a:ext>
            </a:extLst>
          </p:cNvPr>
          <p:cNvSpPr>
            <a:spLocks noGrp="1"/>
          </p:cNvSpPr>
          <p:nvPr>
            <p:ph type="title"/>
          </p:nvPr>
        </p:nvSpPr>
        <p:spPr>
          <a:xfrm>
            <a:off x="695506" y="333452"/>
            <a:ext cx="10058712" cy="985514"/>
          </a:xfrm>
        </p:spPr>
        <p:txBody>
          <a:bodyPr/>
          <a:lstStyle/>
          <a:p>
            <a:r>
              <a:rPr lang="en-GB" dirty="0"/>
              <a:t>VAE-LSTM with GMM latent space:</a:t>
            </a:r>
            <a:br>
              <a:rPr lang="en-GB" dirty="0"/>
            </a:br>
            <a:r>
              <a:rPr lang="en-GB" dirty="0"/>
              <a:t>To-Do list</a:t>
            </a:r>
          </a:p>
        </p:txBody>
      </p:sp>
    </p:spTree>
    <p:extLst>
      <p:ext uri="{BB962C8B-B14F-4D97-AF65-F5344CB8AC3E}">
        <p14:creationId xmlns:p14="http://schemas.microsoft.com/office/powerpoint/2010/main" val="368539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9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34F036-1E45-43C3-902A-AC4C7D23A8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1082" y="29551"/>
            <a:ext cx="5451299" cy="6830037"/>
          </a:xfrm>
        </p:spPr>
      </p:pic>
    </p:spTree>
    <p:extLst>
      <p:ext uri="{BB962C8B-B14F-4D97-AF65-F5344CB8AC3E}">
        <p14:creationId xmlns:p14="http://schemas.microsoft.com/office/powerpoint/2010/main" val="3048368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C89E2F-1419-4025-ACEB-C3E65A6C63E8}"/>
              </a:ext>
            </a:extLst>
          </p:cNvPr>
          <p:cNvSpPr>
            <a:spLocks noGrp="1"/>
          </p:cNvSpPr>
          <p:nvPr>
            <p:ph type="title"/>
          </p:nvPr>
        </p:nvSpPr>
        <p:spPr/>
        <p:txBody>
          <a:bodyPr/>
          <a:lstStyle/>
          <a:p>
            <a:r>
              <a:rPr lang="en-GB" dirty="0"/>
              <a:t>References</a:t>
            </a:r>
          </a:p>
        </p:txBody>
      </p:sp>
      <p:sp>
        <p:nvSpPr>
          <p:cNvPr id="6" name="Content Placeholder 5">
            <a:extLst>
              <a:ext uri="{FF2B5EF4-FFF2-40B4-BE49-F238E27FC236}">
                <a16:creationId xmlns:a16="http://schemas.microsoft.com/office/drawing/2014/main" id="{9FAB006C-1C62-4E66-9590-E73BBA897D7A}"/>
              </a:ext>
            </a:extLst>
          </p:cNvPr>
          <p:cNvSpPr>
            <a:spLocks noGrp="1"/>
          </p:cNvSpPr>
          <p:nvPr>
            <p:ph idx="1"/>
          </p:nvPr>
        </p:nvSpPr>
        <p:spPr>
          <a:xfrm>
            <a:off x="695507" y="922351"/>
            <a:ext cx="10804162" cy="5602210"/>
          </a:xfrm>
        </p:spPr>
        <p:txBody>
          <a:bodyPr>
            <a:normAutofit/>
          </a:bodyPr>
          <a:lstStyle/>
          <a:p>
            <a:r>
              <a:rPr lang="en-GB" sz="1400" dirty="0"/>
              <a:t> Eyring, V., Bony, S., </a:t>
            </a:r>
            <a:r>
              <a:rPr lang="en-GB" sz="1400" dirty="0" err="1"/>
              <a:t>Meehl</a:t>
            </a:r>
            <a:r>
              <a:rPr lang="en-GB" sz="1400" dirty="0"/>
              <a:t>, G. A., Senior, C. A., Stevens, B., Stouffer, R. J., and Taylor, K. E.: Overview of the Coupled Model </a:t>
            </a:r>
            <a:r>
              <a:rPr lang="en-GB" sz="1400" dirty="0" err="1"/>
              <a:t>Intercomparison</a:t>
            </a:r>
            <a:r>
              <a:rPr lang="en-GB" sz="1400" dirty="0"/>
              <a:t> Project Phase 6 (CMIP6) experimental design and organization, </a:t>
            </a:r>
            <a:r>
              <a:rPr lang="en-GB" sz="1400" dirty="0" err="1"/>
              <a:t>Geosci</a:t>
            </a:r>
            <a:r>
              <a:rPr lang="en-GB" sz="1400" dirty="0"/>
              <a:t>. Model Dev., 9, 1937–1958, </a:t>
            </a:r>
            <a:r>
              <a:rPr lang="en-GB" sz="1400" dirty="0">
                <a:hlinkClick r:id="rId2"/>
              </a:rPr>
              <a:t>https://doi.org/10.5194/gmd-9-1937-2016</a:t>
            </a:r>
            <a:r>
              <a:rPr lang="en-GB" sz="1400" dirty="0"/>
              <a:t>, 2016.</a:t>
            </a:r>
          </a:p>
          <a:p>
            <a:r>
              <a:rPr lang="en-GB" sz="1400" dirty="0"/>
              <a:t>Hauser, Mathias, Engelbrecht, Francois, &amp; Fischer, Erich M. (2022). Transient global warming levels for CMIP5 and CMIP6 (v0.3.0). </a:t>
            </a:r>
            <a:r>
              <a:rPr lang="en-GB" sz="1400" dirty="0" err="1"/>
              <a:t>Zenodo</a:t>
            </a:r>
            <a:r>
              <a:rPr lang="en-GB" sz="1400" dirty="0"/>
              <a:t>. </a:t>
            </a:r>
            <a:r>
              <a:rPr lang="en-GB" sz="1400" dirty="0">
                <a:hlinkClick r:id="rId3"/>
              </a:rPr>
              <a:t>https://doi.org/10.5281/zenodo.7390473</a:t>
            </a:r>
            <a:endParaRPr lang="en-GB" sz="1400" dirty="0"/>
          </a:p>
          <a:p>
            <a:r>
              <a:rPr lang="en-GB" sz="1400" dirty="0" err="1"/>
              <a:t>Andela</a:t>
            </a:r>
            <a:r>
              <a:rPr lang="en-GB" sz="1400" dirty="0"/>
              <a:t>, </a:t>
            </a:r>
            <a:r>
              <a:rPr lang="en-GB" sz="1400" dirty="0" err="1"/>
              <a:t>Bouwe</a:t>
            </a:r>
            <a:r>
              <a:rPr lang="en-GB" sz="1400" dirty="0"/>
              <a:t>, </a:t>
            </a:r>
            <a:r>
              <a:rPr lang="en-GB" sz="1400" dirty="0" err="1"/>
              <a:t>Broetz</a:t>
            </a:r>
            <a:r>
              <a:rPr lang="en-GB" sz="1400" dirty="0"/>
              <a:t>, </a:t>
            </a:r>
            <a:r>
              <a:rPr lang="en-GB" sz="1400" dirty="0" err="1"/>
              <a:t>Bjoern</a:t>
            </a:r>
            <a:r>
              <a:rPr lang="en-GB" sz="1400" dirty="0"/>
              <a:t>, de Mora, Lee, </a:t>
            </a:r>
            <a:r>
              <a:rPr lang="en-GB" sz="1400" dirty="0" err="1"/>
              <a:t>Drost</a:t>
            </a:r>
            <a:r>
              <a:rPr lang="en-GB" sz="1400" dirty="0"/>
              <a:t>, Niels, Eyring, Veronika, </a:t>
            </a:r>
            <a:r>
              <a:rPr lang="en-GB" sz="1400" dirty="0" err="1"/>
              <a:t>Koldunov</a:t>
            </a:r>
            <a:r>
              <a:rPr lang="en-GB" sz="1400" dirty="0"/>
              <a:t>, Nikolay, Lauer, Axel, Mueller, Benjamin, </a:t>
            </a:r>
            <a:r>
              <a:rPr lang="en-GB" sz="1400" dirty="0" err="1"/>
              <a:t>Predoi</a:t>
            </a:r>
            <a:r>
              <a:rPr lang="en-GB" sz="1400" dirty="0"/>
              <a:t>, </a:t>
            </a:r>
            <a:r>
              <a:rPr lang="en-GB" sz="1400" dirty="0" err="1"/>
              <a:t>Valeriu</a:t>
            </a:r>
            <a:r>
              <a:rPr lang="en-GB" sz="1400" dirty="0"/>
              <a:t>, </a:t>
            </a:r>
            <a:r>
              <a:rPr lang="en-GB" sz="1400" dirty="0" err="1"/>
              <a:t>Righi</a:t>
            </a:r>
            <a:r>
              <a:rPr lang="en-GB" sz="1400" dirty="0"/>
              <a:t>, Mattia, </a:t>
            </a:r>
            <a:r>
              <a:rPr lang="en-GB" sz="1400" dirty="0" err="1"/>
              <a:t>Schlund</a:t>
            </a:r>
            <a:r>
              <a:rPr lang="en-GB" sz="1400" dirty="0"/>
              <a:t>, Manuel, Vegas-Regidor, Javier, Zimmermann, Klaus, Adeniyi, Kemisola, Arnone, Enrico, </a:t>
            </a:r>
            <a:r>
              <a:rPr lang="en-GB" sz="1400" dirty="0" err="1"/>
              <a:t>Bellprat</a:t>
            </a:r>
            <a:r>
              <a:rPr lang="en-GB" sz="1400" dirty="0"/>
              <a:t>, Omar, Berg, Peter, Bock, Lisa, Caron, Louis-Philippe, … Kazeroni, </a:t>
            </a:r>
            <a:r>
              <a:rPr lang="en-GB" sz="1400" dirty="0" err="1"/>
              <a:t>Rémi</a:t>
            </a:r>
            <a:r>
              <a:rPr lang="en-GB" sz="1400" dirty="0"/>
              <a:t>. (2022). </a:t>
            </a:r>
            <a:r>
              <a:rPr lang="en-GB" sz="1400" dirty="0" err="1"/>
              <a:t>ESMValTool</a:t>
            </a:r>
            <a:r>
              <a:rPr lang="en-GB" sz="1400" dirty="0"/>
              <a:t> (v2.5.0). </a:t>
            </a:r>
            <a:r>
              <a:rPr lang="en-GB" sz="1400" dirty="0" err="1"/>
              <a:t>Zenodo</a:t>
            </a:r>
            <a:r>
              <a:rPr lang="en-GB" sz="1400" dirty="0"/>
              <a:t>. </a:t>
            </a:r>
            <a:r>
              <a:rPr lang="en-GB" sz="1400" dirty="0">
                <a:hlinkClick r:id="rId4"/>
              </a:rPr>
              <a:t>https://doi.org/10.5281/zenodo.6359405</a:t>
            </a:r>
            <a:endParaRPr lang="en-GB" sz="1400" dirty="0"/>
          </a:p>
          <a:p>
            <a:r>
              <a:rPr lang="en-GB" sz="1400" dirty="0" err="1"/>
              <a:t>Sardeshmukh</a:t>
            </a:r>
            <a:r>
              <a:rPr lang="en-GB" sz="1400" dirty="0"/>
              <a:t>, P. D., Compo, G. P., &amp; Penland, C. (2015). Need for Caution in Interpreting Extreme Weather Statistics, Journal of Climate, 28(23), 9166-9187. </a:t>
            </a:r>
            <a:r>
              <a:rPr lang="en-GB" sz="1400" dirty="0" err="1"/>
              <a:t>doi</a:t>
            </a:r>
            <a:r>
              <a:rPr lang="en-GB" sz="1400" dirty="0"/>
              <a:t>: </a:t>
            </a:r>
            <a:r>
              <a:rPr lang="en-GB" sz="1400" dirty="0">
                <a:hlinkClick r:id="rId5"/>
              </a:rPr>
              <a:t>https://doi.org/10.1175/JCLI-D-15-0020.1</a:t>
            </a:r>
            <a:endParaRPr lang="en-GB" sz="1400" dirty="0"/>
          </a:p>
          <a:p>
            <a:r>
              <a:rPr lang="en-GB" sz="1400" dirty="0"/>
              <a:t>Michael Wehner, </a:t>
            </a:r>
            <a:r>
              <a:rPr lang="en-GB" sz="1400" dirty="0" err="1"/>
              <a:t>Dáithí</a:t>
            </a:r>
            <a:r>
              <a:rPr lang="en-GB" sz="1400" dirty="0"/>
              <a:t> Stone, Hideo </a:t>
            </a:r>
            <a:r>
              <a:rPr lang="en-GB" sz="1400" dirty="0" err="1"/>
              <a:t>Shiogama</a:t>
            </a:r>
            <a:r>
              <a:rPr lang="en-GB" sz="1400" dirty="0"/>
              <a:t>, Piotr Wolski, Andrew </a:t>
            </a:r>
            <a:r>
              <a:rPr lang="en-GB" sz="1400" dirty="0" err="1"/>
              <a:t>Ciavarella</a:t>
            </a:r>
            <a:r>
              <a:rPr lang="en-GB" sz="1400" dirty="0"/>
              <a:t>, Nikolaos </a:t>
            </a:r>
            <a:r>
              <a:rPr lang="en-GB" sz="1400" dirty="0" err="1"/>
              <a:t>Christidis</a:t>
            </a:r>
            <a:r>
              <a:rPr lang="en-GB" sz="1400" dirty="0"/>
              <a:t>, </a:t>
            </a:r>
            <a:r>
              <a:rPr lang="en-GB" sz="1400" dirty="0" err="1"/>
              <a:t>Harinarayan</a:t>
            </a:r>
            <a:r>
              <a:rPr lang="en-GB" sz="1400" dirty="0"/>
              <a:t> Krishnan, Early 21st century anthropogenic changes in extremely hot days as simulated by the C20C+ detection and attribution multi-model ensemble, Weather and Climate Extremes, Volume 20, 2018, Pages 1-8, ISSN 2212-0947, </a:t>
            </a:r>
            <a:r>
              <a:rPr lang="en-GB" sz="1400" dirty="0">
                <a:hlinkClick r:id="rId6"/>
              </a:rPr>
              <a:t>https://doi.org/10.1016/j.wace.2018.03.001</a:t>
            </a:r>
            <a:r>
              <a:rPr lang="en-GB" sz="1400" dirty="0"/>
              <a:t>.</a:t>
            </a:r>
          </a:p>
          <a:p>
            <a:r>
              <a:rPr lang="en-GB" sz="1400" dirty="0"/>
              <a:t>Vikki Thompson et al. ,The 2021 western North America heat wave among the most extreme events ever recorded </a:t>
            </a:r>
            <a:r>
              <a:rPr lang="en-GB" sz="1400" dirty="0" err="1"/>
              <a:t>globally.Sci</a:t>
            </a:r>
            <a:r>
              <a:rPr lang="en-GB" sz="1400" dirty="0"/>
              <a:t>. Adv.8, eabm6860(2022).DOI:10.1126/sciadv.abm6860</a:t>
            </a:r>
          </a:p>
          <a:p>
            <a:r>
              <a:rPr lang="en-GB" sz="1400" dirty="0"/>
              <a:t>Wang, J., Guan, Y., Wu, L., Guan, X., Cai, W., Huang, J., et al. (2021). Changing lengths of the four seasons by global warming. </a:t>
            </a:r>
            <a:r>
              <a:rPr lang="en-GB" sz="1400" i="1" dirty="0"/>
              <a:t>Geophysical Research Letters</a:t>
            </a:r>
            <a:r>
              <a:rPr lang="en-GB" sz="1400" dirty="0"/>
              <a:t>, 48, e2020GL091753. </a:t>
            </a:r>
            <a:r>
              <a:rPr lang="en-GB" sz="1400" dirty="0">
                <a:hlinkClick r:id="rId7"/>
              </a:rPr>
              <a:t>https://doi.org/10.1029/2020GL091753</a:t>
            </a:r>
            <a:endParaRPr lang="en-GB" sz="1400" dirty="0"/>
          </a:p>
          <a:p>
            <a:endParaRPr lang="en-GB" sz="1400" dirty="0"/>
          </a:p>
          <a:p>
            <a:pPr marL="0" indent="0">
              <a:buNone/>
            </a:pPr>
            <a:endParaRPr lang="en-GB" sz="1400" dirty="0"/>
          </a:p>
        </p:txBody>
      </p:sp>
    </p:spTree>
    <p:extLst>
      <p:ext uri="{BB962C8B-B14F-4D97-AF65-F5344CB8AC3E}">
        <p14:creationId xmlns:p14="http://schemas.microsoft.com/office/powerpoint/2010/main" val="12074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1C2CD7-C451-4E55-880F-3D01ADF90FC1}"/>
              </a:ext>
            </a:extLst>
          </p:cNvPr>
          <p:cNvSpPr>
            <a:spLocks noGrp="1"/>
          </p:cNvSpPr>
          <p:nvPr>
            <p:ph type="title"/>
          </p:nvPr>
        </p:nvSpPr>
        <p:spPr>
          <a:xfrm>
            <a:off x="695506" y="333451"/>
            <a:ext cx="10058712" cy="985514"/>
          </a:xfrm>
        </p:spPr>
        <p:txBody>
          <a:bodyPr>
            <a:normAutofit fontScale="90000"/>
          </a:bodyPr>
          <a:lstStyle/>
          <a:p>
            <a:r>
              <a:rPr lang="en-GB" dirty="0">
                <a:solidFill>
                  <a:schemeClr val="tx1"/>
                </a:solidFill>
              </a:rPr>
              <a:t>Two standard approaches to detect extreme events are the percentile-over-threshold (POT) and the block maxima method. </a:t>
            </a:r>
          </a:p>
        </p:txBody>
      </p:sp>
      <p:pic>
        <p:nvPicPr>
          <p:cNvPr id="13" name="Content Placeholder 12">
            <a:extLst>
              <a:ext uri="{FF2B5EF4-FFF2-40B4-BE49-F238E27FC236}">
                <a16:creationId xmlns:a16="http://schemas.microsoft.com/office/drawing/2014/main" id="{09BD3996-C72F-4F75-80D2-EBF35F8AA3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506" y="2481914"/>
            <a:ext cx="10804525" cy="2901597"/>
          </a:xfrm>
        </p:spPr>
      </p:pic>
    </p:spTree>
    <p:extLst>
      <p:ext uri="{BB962C8B-B14F-4D97-AF65-F5344CB8AC3E}">
        <p14:creationId xmlns:p14="http://schemas.microsoft.com/office/powerpoint/2010/main" val="3446153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3341-06BF-4738-AB1D-7E98014288E0}"/>
              </a:ext>
            </a:extLst>
          </p:cNvPr>
          <p:cNvSpPr>
            <a:spLocks noGrp="1"/>
          </p:cNvSpPr>
          <p:nvPr>
            <p:ph type="title"/>
          </p:nvPr>
        </p:nvSpPr>
        <p:spPr/>
        <p:txBody>
          <a:bodyPr>
            <a:normAutofit/>
          </a:bodyPr>
          <a:lstStyle/>
          <a:p>
            <a:r>
              <a:rPr lang="en-GB" dirty="0">
                <a:solidFill>
                  <a:schemeClr val="tx1"/>
                </a:solidFill>
              </a:rPr>
              <a:t>However, onsets and length of seasons are predicted to change with climate change.</a:t>
            </a:r>
          </a:p>
        </p:txBody>
      </p:sp>
      <p:pic>
        <p:nvPicPr>
          <p:cNvPr id="6" name="Content Placeholder 5">
            <a:extLst>
              <a:ext uri="{FF2B5EF4-FFF2-40B4-BE49-F238E27FC236}">
                <a16:creationId xmlns:a16="http://schemas.microsoft.com/office/drawing/2014/main" id="{682FBC13-3E0F-4BA1-8CF4-28D2E7DD8DFD}"/>
              </a:ext>
            </a:extLst>
          </p:cNvPr>
          <p:cNvPicPr>
            <a:picLocks noGrp="1" noChangeAspect="1"/>
          </p:cNvPicPr>
          <p:nvPr>
            <p:ph idx="1"/>
          </p:nvPr>
        </p:nvPicPr>
        <p:blipFill>
          <a:blip r:embed="rId2"/>
          <a:stretch>
            <a:fillRect/>
          </a:stretch>
        </p:blipFill>
        <p:spPr>
          <a:xfrm>
            <a:off x="3489067" y="1644199"/>
            <a:ext cx="4471592" cy="4450230"/>
          </a:xfrm>
          <a:prstGeom prst="rect">
            <a:avLst/>
          </a:prstGeom>
        </p:spPr>
      </p:pic>
      <p:sp>
        <p:nvSpPr>
          <p:cNvPr id="4" name="Text Placeholder 3">
            <a:extLst>
              <a:ext uri="{FF2B5EF4-FFF2-40B4-BE49-F238E27FC236}">
                <a16:creationId xmlns:a16="http://schemas.microsoft.com/office/drawing/2014/main" id="{427AC002-7993-4C7F-B2E2-3267657D79AB}"/>
              </a:ext>
            </a:extLst>
          </p:cNvPr>
          <p:cNvSpPr>
            <a:spLocks noGrp="1"/>
          </p:cNvSpPr>
          <p:nvPr>
            <p:ph type="body" sz="quarter" idx="17"/>
          </p:nvPr>
        </p:nvSpPr>
        <p:spPr>
          <a:xfrm>
            <a:off x="4043082" y="6419662"/>
            <a:ext cx="8152093" cy="439926"/>
          </a:xfrm>
          <a:ln>
            <a:noFill/>
          </a:ln>
        </p:spPr>
        <p:style>
          <a:lnRef idx="2">
            <a:schemeClr val="dk1"/>
          </a:lnRef>
          <a:fillRef idx="1">
            <a:schemeClr val="lt1"/>
          </a:fillRef>
          <a:effectRef idx="0">
            <a:schemeClr val="dk1"/>
          </a:effectRef>
          <a:fontRef idx="minor">
            <a:schemeClr val="dk1"/>
          </a:fontRef>
        </p:style>
        <p:txBody>
          <a:bodyPr>
            <a:normAutofit fontScale="62500" lnSpcReduction="20000"/>
          </a:bodyPr>
          <a:lstStyle/>
          <a:p>
            <a:r>
              <a:rPr lang="en-GB" b="0" dirty="0">
                <a:solidFill>
                  <a:schemeClr val="tx1"/>
                </a:solidFill>
              </a:rPr>
              <a:t>Wang, J., Guan, Y., Wu, L., Guan, X., Cai, W., Huang, J., et al. (2021). Changing lengths of the four seasons by global warming. </a:t>
            </a:r>
            <a:r>
              <a:rPr lang="en-GB" b="0" i="1" dirty="0">
                <a:solidFill>
                  <a:schemeClr val="tx1"/>
                </a:solidFill>
              </a:rPr>
              <a:t>Geophysical Research Letters</a:t>
            </a:r>
            <a:r>
              <a:rPr lang="en-GB" b="0" dirty="0">
                <a:solidFill>
                  <a:schemeClr val="tx1"/>
                </a:solidFill>
              </a:rPr>
              <a:t>, 48, e2020GL091753. </a:t>
            </a:r>
            <a:r>
              <a:rPr lang="en-GB" dirty="0">
                <a:solidFill>
                  <a:schemeClr val="tx1"/>
                </a:solidFill>
                <a:hlinkClick r:id="rId3">
                  <a:extLst>
                    <a:ext uri="{A12FA001-AC4F-418D-AE19-62706E023703}">
                      <ahyp:hlinkClr xmlns:ahyp="http://schemas.microsoft.com/office/drawing/2018/hyperlinkcolor" val="tx"/>
                    </a:ext>
                  </a:extLst>
                </a:hlinkClick>
              </a:rPr>
              <a:t>https://doi.org/10.1029/2020GL091753</a:t>
            </a:r>
            <a:endParaRPr lang="en-GB" dirty="0">
              <a:solidFill>
                <a:schemeClr val="tx1"/>
              </a:solidFill>
            </a:endParaRPr>
          </a:p>
        </p:txBody>
      </p:sp>
    </p:spTree>
    <p:extLst>
      <p:ext uri="{BB962C8B-B14F-4D97-AF65-F5344CB8AC3E}">
        <p14:creationId xmlns:p14="http://schemas.microsoft.com/office/powerpoint/2010/main" val="116654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D8ED57-7AEC-4A57-A4FB-F4DA69BC4F49}"/>
              </a:ext>
            </a:extLst>
          </p:cNvPr>
          <p:cNvSpPr>
            <a:spLocks noGrp="1"/>
          </p:cNvSpPr>
          <p:nvPr>
            <p:ph type="title"/>
          </p:nvPr>
        </p:nvSpPr>
        <p:spPr/>
        <p:txBody>
          <a:bodyPr/>
          <a:lstStyle/>
          <a:p>
            <a:r>
              <a:rPr lang="en-GB" dirty="0"/>
              <a:t>Can we find extreme events from multi-year daily maximum temperature data? </a:t>
            </a:r>
          </a:p>
        </p:txBody>
      </p:sp>
      <p:pic>
        <p:nvPicPr>
          <p:cNvPr id="17" name="Picture 16">
            <a:extLst>
              <a:ext uri="{FF2B5EF4-FFF2-40B4-BE49-F238E27FC236}">
                <a16:creationId xmlns:a16="http://schemas.microsoft.com/office/drawing/2014/main" id="{AB37A2DD-2A60-4A7B-95ED-9E63CD25B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06" y="1800359"/>
            <a:ext cx="10719672" cy="4019877"/>
          </a:xfrm>
          <a:prstGeom prst="rect">
            <a:avLst/>
          </a:prstGeom>
        </p:spPr>
      </p:pic>
      <p:pic>
        <p:nvPicPr>
          <p:cNvPr id="19" name="Picture 18">
            <a:extLst>
              <a:ext uri="{FF2B5EF4-FFF2-40B4-BE49-F238E27FC236}">
                <a16:creationId xmlns:a16="http://schemas.microsoft.com/office/drawing/2014/main" id="{E0F58AED-E304-418D-91DF-9D5F91EAB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06" y="1800358"/>
            <a:ext cx="10719672" cy="4019877"/>
          </a:xfrm>
          <a:prstGeom prst="rect">
            <a:avLst/>
          </a:prstGeom>
        </p:spPr>
      </p:pic>
      <p:pic>
        <p:nvPicPr>
          <p:cNvPr id="21" name="Picture 20">
            <a:extLst>
              <a:ext uri="{FF2B5EF4-FFF2-40B4-BE49-F238E27FC236}">
                <a16:creationId xmlns:a16="http://schemas.microsoft.com/office/drawing/2014/main" id="{5D0AF454-F0B6-4452-A023-B2C5B0207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06" y="1800357"/>
            <a:ext cx="10719672" cy="4019877"/>
          </a:xfrm>
          <a:prstGeom prst="rect">
            <a:avLst/>
          </a:prstGeom>
        </p:spPr>
      </p:pic>
    </p:spTree>
    <p:extLst>
      <p:ext uri="{BB962C8B-B14F-4D97-AF65-F5344CB8AC3E}">
        <p14:creationId xmlns:p14="http://schemas.microsoft.com/office/powerpoint/2010/main" val="4245066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23DC958-DC46-4D0B-94F4-8FA9DEC16EAF}"/>
              </a:ext>
            </a:extLst>
          </p:cNvPr>
          <p:cNvSpPr>
            <a:spLocks noGrp="1"/>
          </p:cNvSpPr>
          <p:nvPr>
            <p:ph type="title"/>
          </p:nvPr>
        </p:nvSpPr>
        <p:spPr/>
        <p:txBody>
          <a:bodyPr/>
          <a:lstStyle/>
          <a:p>
            <a:r>
              <a:rPr lang="en-GB" dirty="0">
                <a:solidFill>
                  <a:schemeClr val="tx1"/>
                </a:solidFill>
              </a:rPr>
              <a:t>GMM vs. unimodal distributions</a:t>
            </a:r>
          </a:p>
        </p:txBody>
      </p:sp>
      <p:sp>
        <p:nvSpPr>
          <p:cNvPr id="16" name="Text Placeholder 15">
            <a:extLst>
              <a:ext uri="{FF2B5EF4-FFF2-40B4-BE49-F238E27FC236}">
                <a16:creationId xmlns:a16="http://schemas.microsoft.com/office/drawing/2014/main" id="{F4D278D4-3BAD-4CE8-949B-0F99B04C2FA6}"/>
              </a:ext>
            </a:extLst>
          </p:cNvPr>
          <p:cNvSpPr>
            <a:spLocks noGrp="1"/>
          </p:cNvSpPr>
          <p:nvPr>
            <p:ph type="body" sz="quarter" idx="17"/>
          </p:nvPr>
        </p:nvSpPr>
        <p:spPr>
          <a:xfrm>
            <a:off x="695506" y="2235201"/>
            <a:ext cx="3482945" cy="2384056"/>
          </a:xfrm>
        </p:spPr>
        <p:txBody>
          <a:bodyPr/>
          <a:lstStyle/>
          <a:p>
            <a:r>
              <a:rPr lang="en-GB" dirty="0"/>
              <a:t>We test the goodness-of-fit for different unimodal distributions</a:t>
            </a:r>
          </a:p>
          <a:p>
            <a:pPr marL="285750" indent="-285750">
              <a:buFontTx/>
              <a:buChar char="-"/>
            </a:pPr>
            <a:r>
              <a:rPr lang="en-GB" dirty="0"/>
              <a:t>Normal </a:t>
            </a:r>
          </a:p>
          <a:p>
            <a:pPr marL="285750" indent="-285750">
              <a:buFontTx/>
              <a:buChar char="-"/>
            </a:pPr>
            <a:r>
              <a:rPr lang="en-GB" dirty="0"/>
              <a:t>GEV distributions</a:t>
            </a:r>
          </a:p>
          <a:p>
            <a:pPr marL="285750" indent="-285750">
              <a:buFontTx/>
              <a:buChar char="-"/>
            </a:pPr>
            <a:r>
              <a:rPr lang="en-GB" dirty="0"/>
              <a:t>GMM distribution</a:t>
            </a:r>
          </a:p>
        </p:txBody>
      </p:sp>
      <p:pic>
        <p:nvPicPr>
          <p:cNvPr id="20" name="Content Placeholder 19">
            <a:extLst>
              <a:ext uri="{FF2B5EF4-FFF2-40B4-BE49-F238E27FC236}">
                <a16:creationId xmlns:a16="http://schemas.microsoft.com/office/drawing/2014/main" id="{14F9C329-5902-4C80-97D5-8EA5FC4F8B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6396" y="738931"/>
            <a:ext cx="6120657" cy="6120657"/>
          </a:xfrm>
        </p:spPr>
      </p:pic>
    </p:spTree>
    <p:extLst>
      <p:ext uri="{BB962C8B-B14F-4D97-AF65-F5344CB8AC3E}">
        <p14:creationId xmlns:p14="http://schemas.microsoft.com/office/powerpoint/2010/main" val="3709344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D8ED57-7AEC-4A57-A4FB-F4DA69BC4F49}"/>
              </a:ext>
            </a:extLst>
          </p:cNvPr>
          <p:cNvSpPr>
            <a:spLocks noGrp="1"/>
          </p:cNvSpPr>
          <p:nvPr>
            <p:ph type="title"/>
          </p:nvPr>
        </p:nvSpPr>
        <p:spPr/>
        <p:txBody>
          <a:bodyPr/>
          <a:lstStyle/>
          <a:p>
            <a:r>
              <a:rPr lang="en-GB" dirty="0"/>
              <a:t>Can we find extreme events from the whole temperature distribution data? </a:t>
            </a:r>
          </a:p>
        </p:txBody>
      </p:sp>
      <p:pic>
        <p:nvPicPr>
          <p:cNvPr id="11" name="Picture Placeholder 7">
            <a:extLst>
              <a:ext uri="{FF2B5EF4-FFF2-40B4-BE49-F238E27FC236}">
                <a16:creationId xmlns:a16="http://schemas.microsoft.com/office/drawing/2014/main" id="{D5F284DF-6745-4189-B805-806809D57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346" y="1652973"/>
            <a:ext cx="5148783" cy="3365161"/>
          </a:xfrm>
          <a:prstGeom prst="rect">
            <a:avLst/>
          </a:prstGeom>
        </p:spPr>
      </p:pic>
      <p:sp>
        <p:nvSpPr>
          <p:cNvPr id="12" name="Text Placeholder 5">
            <a:extLst>
              <a:ext uri="{FF2B5EF4-FFF2-40B4-BE49-F238E27FC236}">
                <a16:creationId xmlns:a16="http://schemas.microsoft.com/office/drawing/2014/main" id="{558B18F6-7945-4078-87A4-B2100A83E612}"/>
              </a:ext>
            </a:extLst>
          </p:cNvPr>
          <p:cNvSpPr txBox="1">
            <a:spLocks/>
          </p:cNvSpPr>
          <p:nvPr/>
        </p:nvSpPr>
        <p:spPr>
          <a:xfrm>
            <a:off x="1252395" y="1883909"/>
            <a:ext cx="4903943" cy="1451645"/>
          </a:xfrm>
          <a:prstGeom prst="rect">
            <a:avLst/>
          </a:prstGeom>
        </p:spPr>
        <p:txBody>
          <a:bodyPr vert="horz" lIns="91440" tIns="45720" rIns="91440" bIns="45720" rtlCol="0">
            <a:noAutofit/>
          </a:bodyPr>
          <a:lstStyle>
            <a:lvl1pPr marL="228646" indent="-228646" algn="l" defTabSz="914583"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937" indent="-228646" algn="l" defTabSz="914583"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229" indent="-228646" algn="l" defTabSz="914583"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520" indent="-228646" algn="l" defTabSz="914583"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811" indent="-228646" algn="l" defTabSz="914583"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000" b="1" dirty="0">
                <a:latin typeface="+mn-lt"/>
              </a:rPr>
              <a:t>Daily maximum temperatures follow</a:t>
            </a:r>
            <a:r>
              <a:rPr lang="en-GB" sz="2000" dirty="0">
                <a:latin typeface="+mn-lt"/>
              </a:rPr>
              <a:t> mostly </a:t>
            </a:r>
            <a:r>
              <a:rPr lang="en-GB" sz="2000" b="1" dirty="0">
                <a:latin typeface="+mn-lt"/>
              </a:rPr>
              <a:t>a</a:t>
            </a:r>
            <a:r>
              <a:rPr lang="en-GB" sz="2000" dirty="0">
                <a:latin typeface="+mn-lt"/>
              </a:rPr>
              <a:t> </a:t>
            </a:r>
            <a:r>
              <a:rPr lang="en-GB" sz="2000" b="1" dirty="0">
                <a:latin typeface="+mn-lt"/>
              </a:rPr>
              <a:t>bimodal distribution, </a:t>
            </a:r>
            <a:r>
              <a:rPr lang="en-GB" sz="2000" dirty="0">
                <a:latin typeface="+mn-lt"/>
              </a:rPr>
              <a:t>and a unimodal distribution is not a good fit for bimodal data.</a:t>
            </a:r>
          </a:p>
        </p:txBody>
      </p:sp>
      <p:pic>
        <p:nvPicPr>
          <p:cNvPr id="13" name="Graphic 12" descr="Thumbs up sign">
            <a:extLst>
              <a:ext uri="{FF2B5EF4-FFF2-40B4-BE49-F238E27FC236}">
                <a16:creationId xmlns:a16="http://schemas.microsoft.com/office/drawing/2014/main" id="{1C25FBA9-5960-4015-820F-32775E615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a:off x="712395" y="2268984"/>
            <a:ext cx="540000" cy="540000"/>
          </a:xfrm>
          <a:prstGeom prst="rect">
            <a:avLst/>
          </a:prstGeom>
        </p:spPr>
      </p:pic>
      <p:sp>
        <p:nvSpPr>
          <p:cNvPr id="14" name="Rectangle 13">
            <a:extLst>
              <a:ext uri="{FF2B5EF4-FFF2-40B4-BE49-F238E27FC236}">
                <a16:creationId xmlns:a16="http://schemas.microsoft.com/office/drawing/2014/main" id="{57417DAA-C5D6-4A36-B946-B3660946D72A}"/>
              </a:ext>
            </a:extLst>
          </p:cNvPr>
          <p:cNvSpPr/>
          <p:nvPr/>
        </p:nvSpPr>
        <p:spPr>
          <a:xfrm>
            <a:off x="1252395" y="3206431"/>
            <a:ext cx="4903943" cy="1323439"/>
          </a:xfrm>
          <a:prstGeom prst="rect">
            <a:avLst/>
          </a:prstGeom>
        </p:spPr>
        <p:txBody>
          <a:bodyPr wrap="square">
            <a:spAutoFit/>
          </a:bodyPr>
          <a:lstStyle/>
          <a:p>
            <a:pPr algn="just"/>
            <a:r>
              <a:rPr lang="en-GB" sz="2000" b="1" dirty="0"/>
              <a:t>Gaussian Mixture Models (GMM) </a:t>
            </a:r>
            <a:r>
              <a:rPr lang="en-GB" sz="2000" dirty="0"/>
              <a:t>is a probabilistic model that describes the data points in a population as </a:t>
            </a:r>
            <a:r>
              <a:rPr lang="en-GB" sz="2000" b="1" dirty="0"/>
              <a:t>a mixture of Gaussian distributions.</a:t>
            </a:r>
          </a:p>
        </p:txBody>
      </p:sp>
      <p:pic>
        <p:nvPicPr>
          <p:cNvPr id="15" name="Graphic 14" descr="Checkmark">
            <a:extLst>
              <a:ext uri="{FF2B5EF4-FFF2-40B4-BE49-F238E27FC236}">
                <a16:creationId xmlns:a16="http://schemas.microsoft.com/office/drawing/2014/main" id="{4FEE7B73-70AC-469E-964D-02140898B8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5506" y="3598150"/>
            <a:ext cx="540000" cy="540000"/>
          </a:xfrm>
          <a:prstGeom prst="rect">
            <a:avLst/>
          </a:prstGeom>
        </p:spPr>
      </p:pic>
    </p:spTree>
    <p:extLst>
      <p:ext uri="{BB962C8B-B14F-4D97-AF65-F5344CB8AC3E}">
        <p14:creationId xmlns:p14="http://schemas.microsoft.com/office/powerpoint/2010/main" val="3486486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D787-110F-4C10-A7FC-EB30B2967710}"/>
              </a:ext>
            </a:extLst>
          </p:cNvPr>
          <p:cNvSpPr>
            <a:spLocks noGrp="1"/>
          </p:cNvSpPr>
          <p:nvPr>
            <p:ph type="title"/>
          </p:nvPr>
        </p:nvSpPr>
        <p:spPr/>
        <p:txBody>
          <a:bodyPr/>
          <a:lstStyle/>
          <a:p>
            <a:r>
              <a:rPr lang="en-GB" dirty="0"/>
              <a:t>Choosing the best number of components</a:t>
            </a:r>
          </a:p>
        </p:txBody>
      </p:sp>
      <p:pic>
        <p:nvPicPr>
          <p:cNvPr id="5" name="Content Placeholder 4">
            <a:extLst>
              <a:ext uri="{FF2B5EF4-FFF2-40B4-BE49-F238E27FC236}">
                <a16:creationId xmlns:a16="http://schemas.microsoft.com/office/drawing/2014/main" id="{3A107383-7891-4FDE-B1B6-95037C819CBF}"/>
              </a:ext>
            </a:extLst>
          </p:cNvPr>
          <p:cNvPicPr>
            <a:picLocks noGrp="1" noChangeAspect="1"/>
          </p:cNvPicPr>
          <p:nvPr>
            <p:ph idx="1"/>
          </p:nvPr>
        </p:nvPicPr>
        <p:blipFill>
          <a:blip r:embed="rId2"/>
          <a:stretch>
            <a:fillRect/>
          </a:stretch>
        </p:blipFill>
        <p:spPr>
          <a:xfrm>
            <a:off x="5043055" y="826209"/>
            <a:ext cx="5883563" cy="5622072"/>
          </a:xfrm>
          <a:prstGeom prst="rect">
            <a:avLst/>
          </a:prstGeom>
        </p:spPr>
      </p:pic>
      <p:sp>
        <p:nvSpPr>
          <p:cNvPr id="6" name="TextBox 5">
            <a:extLst>
              <a:ext uri="{FF2B5EF4-FFF2-40B4-BE49-F238E27FC236}">
                <a16:creationId xmlns:a16="http://schemas.microsoft.com/office/drawing/2014/main" id="{0015E3C7-35F2-4228-A825-7508D43432E1}"/>
              </a:ext>
            </a:extLst>
          </p:cNvPr>
          <p:cNvSpPr txBox="1"/>
          <p:nvPr/>
        </p:nvSpPr>
        <p:spPr>
          <a:xfrm>
            <a:off x="600364" y="1763946"/>
            <a:ext cx="3888509" cy="1477328"/>
          </a:xfrm>
          <a:prstGeom prst="rect">
            <a:avLst/>
          </a:prstGeom>
          <a:noFill/>
        </p:spPr>
        <p:txBody>
          <a:bodyPr wrap="square" rtlCol="0">
            <a:spAutoFit/>
          </a:bodyPr>
          <a:lstStyle/>
          <a:p>
            <a:pPr marL="342900" indent="-342900">
              <a:buFont typeface="+mj-lt"/>
              <a:buAutoNum type="arabicPeriod"/>
            </a:pPr>
            <a:r>
              <a:rPr lang="en-GB" dirty="0"/>
              <a:t>BIC scores penalize adding more parameters</a:t>
            </a:r>
          </a:p>
          <a:p>
            <a:pPr marL="342900" indent="-342900">
              <a:buFont typeface="+mj-lt"/>
              <a:buAutoNum type="arabicPeriod"/>
            </a:pPr>
            <a:endParaRPr lang="en-GB" dirty="0"/>
          </a:p>
          <a:p>
            <a:pPr marL="342900" indent="-342900">
              <a:buFont typeface="+mj-lt"/>
              <a:buAutoNum type="arabicPeriod"/>
            </a:pPr>
            <a:r>
              <a:rPr lang="en-GB" dirty="0"/>
              <a:t>Unimodality tests</a:t>
            </a:r>
          </a:p>
          <a:p>
            <a:pPr marL="342900" indent="-342900">
              <a:buFont typeface="+mj-lt"/>
              <a:buAutoNum type="arabicPeriod"/>
            </a:pPr>
            <a:endParaRPr lang="en-GB" dirty="0"/>
          </a:p>
        </p:txBody>
      </p:sp>
    </p:spTree>
    <p:extLst>
      <p:ext uri="{BB962C8B-B14F-4D97-AF65-F5344CB8AC3E}">
        <p14:creationId xmlns:p14="http://schemas.microsoft.com/office/powerpoint/2010/main" val="371877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BC12-0779-451D-BD25-E9DC50F60007}"/>
              </a:ext>
            </a:extLst>
          </p:cNvPr>
          <p:cNvSpPr>
            <a:spLocks noGrp="1"/>
          </p:cNvSpPr>
          <p:nvPr>
            <p:ph type="title"/>
          </p:nvPr>
        </p:nvSpPr>
        <p:spPr>
          <a:xfrm>
            <a:off x="695507" y="333452"/>
            <a:ext cx="10167963" cy="985514"/>
          </a:xfrm>
        </p:spPr>
        <p:txBody>
          <a:bodyPr>
            <a:noAutofit/>
          </a:bodyPr>
          <a:lstStyle/>
          <a:p>
            <a:r>
              <a:rPr lang="en-GB" sz="2800" dirty="0"/>
              <a:t>We used temperature data f</a:t>
            </a:r>
            <a:r>
              <a:rPr lang="tr-TR" sz="2800" dirty="0"/>
              <a:t>rom</a:t>
            </a:r>
            <a:r>
              <a:rPr lang="en-GB" sz="2800" dirty="0"/>
              <a:t> CMIP6 simulations under Global Warming Levels (GWL).</a:t>
            </a:r>
          </a:p>
        </p:txBody>
      </p:sp>
      <p:sp>
        <p:nvSpPr>
          <p:cNvPr id="6" name="Text Placeholder 5">
            <a:extLst>
              <a:ext uri="{FF2B5EF4-FFF2-40B4-BE49-F238E27FC236}">
                <a16:creationId xmlns:a16="http://schemas.microsoft.com/office/drawing/2014/main" id="{D2621C2E-34A8-4DA5-997F-3D8883B349B4}"/>
              </a:ext>
            </a:extLst>
          </p:cNvPr>
          <p:cNvSpPr>
            <a:spLocks noGrp="1"/>
          </p:cNvSpPr>
          <p:nvPr>
            <p:ph idx="1"/>
          </p:nvPr>
        </p:nvSpPr>
        <p:spPr>
          <a:xfrm>
            <a:off x="695505" y="1318966"/>
            <a:ext cx="7581719" cy="2561242"/>
          </a:xfrm>
        </p:spPr>
        <p:txBody>
          <a:bodyPr tIns="0" bIns="0">
            <a:normAutofit/>
          </a:bodyPr>
          <a:lstStyle/>
          <a:p>
            <a:pPr marL="0" indent="0">
              <a:lnSpc>
                <a:spcPct val="120000"/>
              </a:lnSpc>
              <a:spcBef>
                <a:spcPts val="0"/>
              </a:spcBef>
              <a:buNone/>
            </a:pPr>
            <a:r>
              <a:rPr lang="en-GB" sz="2200" dirty="0">
                <a:solidFill>
                  <a:schemeClr val="accent3">
                    <a:lumMod val="75000"/>
                  </a:schemeClr>
                </a:solidFill>
              </a:rPr>
              <a:t>Daily Maximum Near-Surface Air Temperature</a:t>
            </a:r>
          </a:p>
          <a:p>
            <a:pPr marL="0" indent="0">
              <a:lnSpc>
                <a:spcPct val="120000"/>
              </a:lnSpc>
              <a:spcBef>
                <a:spcPts val="0"/>
              </a:spcBef>
              <a:buNone/>
            </a:pPr>
            <a:r>
              <a:rPr lang="en-GB" sz="2200" b="1" dirty="0">
                <a:solidFill>
                  <a:schemeClr val="accent4">
                    <a:lumMod val="50000"/>
                  </a:schemeClr>
                </a:solidFill>
              </a:rPr>
              <a:t>29 </a:t>
            </a:r>
            <a:r>
              <a:rPr lang="en-GB" sz="2200" dirty="0">
                <a:solidFill>
                  <a:schemeClr val="accent4">
                    <a:lumMod val="50000"/>
                  </a:schemeClr>
                </a:solidFill>
              </a:rPr>
              <a:t>CMIP6</a:t>
            </a:r>
            <a:r>
              <a:rPr lang="en-GB" sz="2200" b="1" dirty="0">
                <a:solidFill>
                  <a:schemeClr val="accent4">
                    <a:lumMod val="50000"/>
                  </a:schemeClr>
                </a:solidFill>
              </a:rPr>
              <a:t> </a:t>
            </a:r>
            <a:r>
              <a:rPr lang="en-GB" sz="2200" dirty="0">
                <a:solidFill>
                  <a:schemeClr val="accent4">
                    <a:lumMod val="50000"/>
                  </a:schemeClr>
                </a:solidFill>
              </a:rPr>
              <a:t>Datasets</a:t>
            </a:r>
          </a:p>
          <a:p>
            <a:pPr marL="0" indent="0">
              <a:lnSpc>
                <a:spcPct val="120000"/>
              </a:lnSpc>
              <a:spcBef>
                <a:spcPts val="0"/>
              </a:spcBef>
              <a:buNone/>
            </a:pPr>
            <a:r>
              <a:rPr lang="en-GB" sz="2200" dirty="0">
                <a:solidFill>
                  <a:schemeClr val="accent4">
                    <a:lumMod val="50000"/>
                  </a:schemeClr>
                </a:solidFill>
              </a:rPr>
              <a:t>Shared Socioeconomic Pathways (SSP) </a:t>
            </a:r>
          </a:p>
          <a:p>
            <a:pPr marL="0" indent="0">
              <a:lnSpc>
                <a:spcPct val="120000"/>
              </a:lnSpc>
              <a:spcBef>
                <a:spcPts val="0"/>
              </a:spcBef>
              <a:buNone/>
            </a:pPr>
            <a:r>
              <a:rPr lang="en-GB" sz="2200" b="1" dirty="0">
                <a:solidFill>
                  <a:schemeClr val="tx1">
                    <a:lumMod val="50000"/>
                    <a:lumOff val="50000"/>
                  </a:schemeClr>
                </a:solidFill>
              </a:rPr>
              <a:t>Historical (Base) period: </a:t>
            </a:r>
            <a:r>
              <a:rPr lang="en-GB" sz="2200" dirty="0">
                <a:solidFill>
                  <a:schemeClr val="tx1">
                    <a:lumMod val="50000"/>
                    <a:lumOff val="50000"/>
                  </a:schemeClr>
                </a:solidFill>
              </a:rPr>
              <a:t>1985-2014</a:t>
            </a:r>
          </a:p>
          <a:p>
            <a:pPr marL="0" indent="0">
              <a:lnSpc>
                <a:spcPct val="120000"/>
              </a:lnSpc>
              <a:spcBef>
                <a:spcPts val="0"/>
              </a:spcBef>
              <a:buNone/>
            </a:pPr>
            <a:r>
              <a:rPr lang="en-GB" sz="2200" b="1" dirty="0">
                <a:solidFill>
                  <a:srgbClr val="C00000"/>
                </a:solidFill>
              </a:rPr>
              <a:t>Future periods:</a:t>
            </a:r>
            <a:r>
              <a:rPr lang="en-GB" sz="2200" dirty="0">
                <a:solidFill>
                  <a:srgbClr val="C00000"/>
                </a:solidFill>
              </a:rPr>
              <a:t> 20-year periods exceeding GWL</a:t>
            </a:r>
          </a:p>
          <a:p>
            <a:pPr marL="0" indent="0">
              <a:lnSpc>
                <a:spcPct val="120000"/>
              </a:lnSpc>
              <a:spcBef>
                <a:spcPts val="0"/>
              </a:spcBef>
              <a:buNone/>
            </a:pPr>
            <a:r>
              <a:rPr lang="en-GB" sz="2200" b="1" dirty="0">
                <a:solidFill>
                  <a:srgbClr val="996633"/>
                </a:solidFill>
              </a:rPr>
              <a:t>46</a:t>
            </a:r>
            <a:r>
              <a:rPr lang="en-GB" sz="2200" dirty="0">
                <a:solidFill>
                  <a:srgbClr val="996633"/>
                </a:solidFill>
              </a:rPr>
              <a:t> IPCC </a:t>
            </a:r>
            <a:r>
              <a:rPr lang="en-GB" sz="2200" b="1" dirty="0">
                <a:solidFill>
                  <a:srgbClr val="996633"/>
                </a:solidFill>
              </a:rPr>
              <a:t>Land</a:t>
            </a:r>
            <a:r>
              <a:rPr lang="en-GB" sz="2200" dirty="0">
                <a:solidFill>
                  <a:srgbClr val="996633"/>
                </a:solidFill>
              </a:rPr>
              <a:t> regions</a:t>
            </a:r>
          </a:p>
        </p:txBody>
      </p:sp>
      <p:pic>
        <p:nvPicPr>
          <p:cNvPr id="8" name="Picture 7">
            <a:extLst>
              <a:ext uri="{FF2B5EF4-FFF2-40B4-BE49-F238E27FC236}">
                <a16:creationId xmlns:a16="http://schemas.microsoft.com/office/drawing/2014/main" id="{FF7AE7C6-5532-411F-AF7B-C8874F1446ED}"/>
              </a:ext>
            </a:extLst>
          </p:cNvPr>
          <p:cNvPicPr>
            <a:picLocks noChangeAspect="1"/>
          </p:cNvPicPr>
          <p:nvPr/>
        </p:nvPicPr>
        <p:blipFill rotWithShape="1">
          <a:blip r:embed="rId3">
            <a:extLst>
              <a:ext uri="{28A0092B-C50C-407E-A947-70E740481C1C}">
                <a14:useLocalDpi xmlns:a14="http://schemas.microsoft.com/office/drawing/2010/main" val="0"/>
              </a:ext>
            </a:extLst>
          </a:blip>
          <a:srcRect t="35129"/>
          <a:stretch/>
        </p:blipFill>
        <p:spPr>
          <a:xfrm>
            <a:off x="7036900" y="1253600"/>
            <a:ext cx="5158275" cy="4778725"/>
          </a:xfrm>
          <a:prstGeom prst="rect">
            <a:avLst/>
          </a:prstGeom>
        </p:spPr>
      </p:pic>
      <p:pic>
        <p:nvPicPr>
          <p:cNvPr id="14" name="Picture 13">
            <a:extLst>
              <a:ext uri="{FF2B5EF4-FFF2-40B4-BE49-F238E27FC236}">
                <a16:creationId xmlns:a16="http://schemas.microsoft.com/office/drawing/2014/main" id="{B984E049-EDF3-4946-A874-EFAFCC1F49C9}"/>
              </a:ext>
            </a:extLst>
          </p:cNvPr>
          <p:cNvPicPr>
            <a:picLocks noChangeAspect="1"/>
          </p:cNvPicPr>
          <p:nvPr/>
        </p:nvPicPr>
        <p:blipFill rotWithShape="1">
          <a:blip r:embed="rId4">
            <a:extLst>
              <a:ext uri="{28A0092B-C50C-407E-A947-70E740481C1C}">
                <a14:useLocalDpi xmlns:a14="http://schemas.microsoft.com/office/drawing/2010/main" val="0"/>
              </a:ext>
            </a:extLst>
          </a:blip>
          <a:srcRect l="5669" t="12211" r="5701" b="12973"/>
          <a:stretch/>
        </p:blipFill>
        <p:spPr>
          <a:xfrm>
            <a:off x="943481" y="3642963"/>
            <a:ext cx="5070469" cy="2541228"/>
          </a:xfrm>
          <a:prstGeom prst="rect">
            <a:avLst/>
          </a:prstGeom>
        </p:spPr>
      </p:pic>
    </p:spTree>
    <p:extLst>
      <p:ext uri="{BB962C8B-B14F-4D97-AF65-F5344CB8AC3E}">
        <p14:creationId xmlns:p14="http://schemas.microsoft.com/office/powerpoint/2010/main" val="2911595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theme/theme1.xml><?xml version="1.0" encoding="utf-8"?>
<a:theme xmlns:a="http://schemas.openxmlformats.org/drawingml/2006/main" name="Office">
  <a:themeElements>
    <a:clrScheme name="DLR">
      <a:dk1>
        <a:srgbClr val="000000"/>
      </a:dk1>
      <a:lt1>
        <a:srgbClr val="FFFFFF"/>
      </a:lt1>
      <a:dk2>
        <a:srgbClr val="464646"/>
      </a:dk2>
      <a:lt2>
        <a:srgbClr val="FFFFFF"/>
      </a:lt2>
      <a:accent1>
        <a:srgbClr val="00658B"/>
      </a:accent1>
      <a:accent2>
        <a:srgbClr val="F8DE53"/>
      </a:accent2>
      <a:accent3>
        <a:srgbClr val="0094A8"/>
      </a:accent3>
      <a:accent4>
        <a:srgbClr val="B7D260"/>
      </a:accent4>
      <a:accent5>
        <a:srgbClr val="5F98CB"/>
      </a:accent5>
      <a:accent6>
        <a:srgbClr val="B1B1B1"/>
      </a:accent6>
      <a:hlink>
        <a:srgbClr val="00B0F0"/>
      </a:hlink>
      <a:folHlink>
        <a:srgbClr val="0065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u 1">
      <a:srgbClr val="00658B"/>
    </a:custClr>
    <a:custClr name="Blau 2">
      <a:srgbClr val="3B98CB"/>
    </a:custClr>
    <a:custClr name="Blau 3">
      <a:srgbClr val="6CB9DC"/>
    </a:custClr>
    <a:custClr name="Blau 4">
      <a:srgbClr val="A7D3EC"/>
    </a:custClr>
    <a:custClr name="Blau 5">
      <a:srgbClr val="D1E8FA"/>
    </a:custClr>
    <a:custClr name="Gelb 1">
      <a:srgbClr val="D2AE3D"/>
    </a:custClr>
    <a:custClr name="Gelb 2">
      <a:srgbClr val="F2CD51"/>
    </a:custClr>
    <a:custClr name="Gelb 3">
      <a:srgbClr val="F8DE53"/>
    </a:custClr>
    <a:custClr name="Gelb 4">
      <a:srgbClr val="FCEA7A"/>
    </a:custClr>
    <a:custClr name="Gelb 5">
      <a:srgbClr val="FFF8BE"/>
    </a:custClr>
    <a:custClr name="Grün 1">
      <a:srgbClr val="82A043"/>
    </a:custClr>
    <a:custClr name="Grün 2">
      <a:srgbClr val="A6BF51"/>
    </a:custClr>
    <a:custClr name="Grün 3">
      <a:srgbClr val="CAD55C"/>
    </a:custClr>
    <a:custClr name="Grün 4">
      <a:srgbClr val="D9DF78"/>
    </a:custClr>
    <a:custClr name="Grün 5">
      <a:srgbClr val="E6EAAF"/>
    </a:custClr>
    <a:custClr name="Grau 1">
      <a:srgbClr val="666666"/>
    </a:custClr>
    <a:custClr name="Grau 2">
      <a:srgbClr val="868585"/>
    </a:custClr>
    <a:custClr name="Grau 3">
      <a:srgbClr val="B1B1B1"/>
    </a:custClr>
    <a:custClr name="Grau 4">
      <a:srgbClr val="CFCFCF"/>
    </a:custClr>
    <a:custClr name="Grau 5">
      <a:srgbClr val="EBEBEB"/>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DLR_theme</Template>
  <TotalTime>0</TotalTime>
  <Words>2248</Words>
  <Application>Microsoft Office PowerPoint</Application>
  <PresentationFormat>Custom</PresentationFormat>
  <Paragraphs>187</Paragraphs>
  <Slides>27</Slides>
  <Notes>14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 Math</vt:lpstr>
      <vt:lpstr>Times New Roman</vt:lpstr>
      <vt:lpstr>Wingdings</vt:lpstr>
      <vt:lpstr>Office</vt:lpstr>
      <vt:lpstr>Detecting Extreme Events Using Gaussian Mixture Models </vt:lpstr>
      <vt:lpstr>Identifying extreme temperature events is crucial due to the significant risks they pose to human society and the environment.</vt:lpstr>
      <vt:lpstr>Two standard approaches to detect extreme events are the percentile-over-threshold (POT) and the block maxima method. </vt:lpstr>
      <vt:lpstr>However, onsets and length of seasons are predicted to change with climate change.</vt:lpstr>
      <vt:lpstr>Can we find extreme events from multi-year daily maximum temperature data? </vt:lpstr>
      <vt:lpstr>GMM vs. unimodal distributions</vt:lpstr>
      <vt:lpstr>Can we find extreme events from the whole temperature distribution data? </vt:lpstr>
      <vt:lpstr>Choosing the best number of components</vt:lpstr>
      <vt:lpstr>We used temperature data from CMIP6 simulations under Global Warming Levels (GWL).</vt:lpstr>
      <vt:lpstr>In all regions, most grid cells follow bimodal distribution.</vt:lpstr>
      <vt:lpstr>In all regions, most grid cells follow bimodal distribution.</vt:lpstr>
      <vt:lpstr>We analysed the movement of the peaks in bimodal distributions.</vt:lpstr>
      <vt:lpstr>We analysed the movement of the peaks in bimodal distributions.</vt:lpstr>
      <vt:lpstr>In high latitudes, cold days are getting warmer faster than hot days, whereas it is the opposite in low latitudes.</vt:lpstr>
      <vt:lpstr>Return period of extreme events will increase.</vt:lpstr>
      <vt:lpstr>10-year events will occur about every 3 years instead of 10 years. </vt:lpstr>
      <vt:lpstr>CAR region has the highest increase in 10-year event.</vt:lpstr>
      <vt:lpstr>WCE region has a higher increase compared EEU and NEU.</vt:lpstr>
      <vt:lpstr>The smallest increase in hot extremes is observed in WAN region.</vt:lpstr>
      <vt:lpstr>Summary of the 1st study</vt:lpstr>
      <vt:lpstr>Ideas for second study: Detecting and Understanding Heatwaves using ML</vt:lpstr>
      <vt:lpstr>Can we approach the heatwave detection problem as a video anomaly detection? </vt:lpstr>
      <vt:lpstr>VAE-LSTM with GMM latent space</vt:lpstr>
      <vt:lpstr>VAE-LSTM with GMM latent space: To-Do list</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Detecting Extreme Events using Gaussian Mixture Models</dc:title>
  <dc:creator>Aytaç PAÇAL</dc:creator>
  <cp:lastModifiedBy>Pacal, Aytac</cp:lastModifiedBy>
  <cp:revision>240</cp:revision>
  <dcterms:created xsi:type="dcterms:W3CDTF">2022-02-07T01:50:56Z</dcterms:created>
  <dcterms:modified xsi:type="dcterms:W3CDTF">2023-11-02T11:04:12Z</dcterms:modified>
</cp:coreProperties>
</file>